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147196472" r:id="rId2"/>
    <p:sldId id="2147196485" r:id="rId3"/>
    <p:sldId id="2147196476" r:id="rId4"/>
    <p:sldId id="2147196479" r:id="rId5"/>
    <p:sldId id="2147196480" r:id="rId6"/>
    <p:sldId id="2147196481" r:id="rId7"/>
    <p:sldId id="2147196482" r:id="rId8"/>
    <p:sldId id="2147196484" r:id="rId9"/>
    <p:sldId id="290" r:id="rId10"/>
    <p:sldId id="292" r:id="rId11"/>
    <p:sldId id="291" r:id="rId12"/>
    <p:sldId id="287" r:id="rId13"/>
    <p:sldId id="2147196483" r:id="rId14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7615AFA-3D24-4184-A03D-8512D63B4574}">
          <p14:sldIdLst>
            <p14:sldId id="2147196472"/>
            <p14:sldId id="2147196485"/>
            <p14:sldId id="2147196476"/>
            <p14:sldId id="2147196479"/>
            <p14:sldId id="2147196480"/>
            <p14:sldId id="2147196481"/>
            <p14:sldId id="2147196482"/>
            <p14:sldId id="2147196484"/>
            <p14:sldId id="290"/>
            <p14:sldId id="292"/>
            <p14:sldId id="291"/>
            <p14:sldId id="287"/>
            <p14:sldId id="2147196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000099"/>
    <a:srgbClr val="F2F2F2"/>
    <a:srgbClr val="0033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>
      <p:cViewPr varScale="1">
        <p:scale>
          <a:sx n="56" d="100"/>
          <a:sy n="56" d="100"/>
        </p:scale>
        <p:origin x="44" y="6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6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C196-3D76-4FDD-9EAA-610D3353DD5C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8241-5B83-41A9-92E9-6069A9AE1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EBB7-FE28-43E2-B4D3-39BF34C3800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842C-9EF6-4168-9599-5761EB65F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90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95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84dcca6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984dcca6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1984dcca6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41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84dcca6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984dcca6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1984dcca6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39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84dcca6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984dcca6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1984dcca6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51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84dcca6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984dcca6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1984dcca6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80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87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6409" y="2160573"/>
            <a:ext cx="2516625" cy="2281954"/>
          </a:xfrm>
        </p:spPr>
        <p:txBody>
          <a:bodyPr lIns="0"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256410" y="1032725"/>
            <a:ext cx="4863693" cy="1127848"/>
          </a:xfrm>
        </p:spPr>
        <p:txBody>
          <a:bodyPr lIns="0" anchor="t">
            <a:normAutofit/>
          </a:bodyPr>
          <a:lstStyle>
            <a:lvl1pPr algn="l">
              <a:defRPr sz="3600" b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Google Shape;154;p1" descr="Z:\41_Агентство\_Стратегия\2_Позиционирование7\Logo\logo yr2.png">
            <a:extLst>
              <a:ext uri="{FF2B5EF4-FFF2-40B4-BE49-F238E27FC236}">
                <a16:creationId xmlns:a16="http://schemas.microsoft.com/office/drawing/2014/main" id="{8411B73B-CCBA-435E-B8FA-D17030E1652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321208" y="294278"/>
            <a:ext cx="1711092" cy="340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6225" cy="5143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588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187A-3872-47BF-AC1A-70EE62B92FED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090650-3D24-472B-A979-3A907873B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28610"/>
            <a:ext cx="914400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41_Агентство\_Стратегия\2_Позиционирование7\Logo\logo yr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56831"/>
            <a:ext cx="426723" cy="425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8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43" y="51816"/>
            <a:ext cx="2373362" cy="994172"/>
          </a:xfr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lang="ru-RU" sz="15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lvl="0"/>
            <a:r>
              <a:rPr lang="ru-RU"/>
              <a:t>Образец заголовка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6775" y="4870128"/>
            <a:ext cx="290121" cy="381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1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900" kern="1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Google Shape;170;g11984dcca6d_0_8" descr="Z:\41_Агентство\_Стратегия\2_Позиционирование7\Logo\logo yr2.png">
            <a:extLst>
              <a:ext uri="{FF2B5EF4-FFF2-40B4-BE49-F238E27FC236}">
                <a16:creationId xmlns:a16="http://schemas.microsoft.com/office/drawing/2014/main" id="{82574851-B13F-40DE-BC10-DA6E793A79B2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777846" y="4895463"/>
            <a:ext cx="907269" cy="165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14300" y="1109663"/>
            <a:ext cx="2372916" cy="3951685"/>
          </a:xfrm>
        </p:spPr>
        <p:txBody>
          <a:bodyPr lIns="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22324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C78-D2C3-4D2F-829D-9B5D09658099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0650-3D24-472B-A979-3A907873B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C575-390A-4645-BE8B-3DAD96DB46F9}" type="datetime1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6A3968-5C99-4BEA-BC3A-AE1961F9AA71}"/>
              </a:ext>
            </a:extLst>
          </p:cNvPr>
          <p:cNvSpPr txBox="1"/>
          <p:nvPr/>
        </p:nvSpPr>
        <p:spPr>
          <a:xfrm>
            <a:off x="4278080" y="3147814"/>
            <a:ext cx="4804904" cy="621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900"/>
              </a:spcBef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48685" y="2566020"/>
            <a:ext cx="4355763" cy="1294713"/>
          </a:xfrm>
        </p:spPr>
        <p:txBody>
          <a:bodyPr/>
          <a:lstStyle/>
          <a:p>
            <a:r>
              <a:rPr lang="ru-RU" dirty="0"/>
              <a:t>сценарии и действия компаний в кризис 2022</a:t>
            </a: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версия 22.03.2022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48685" y="1623922"/>
            <a:ext cx="4863693" cy="112784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/>
              <a:t>сценарное планирование </a:t>
            </a:r>
            <a:br>
              <a:rPr lang="ru-RU" dirty="0"/>
            </a:br>
            <a:r>
              <a:rPr lang="ru-RU" sz="5300" b="1" dirty="0"/>
              <a:t>в </a:t>
            </a:r>
            <a:r>
              <a:rPr lang="ru-RU" sz="5300" b="1" dirty="0" smtClean="0"/>
              <a:t>кризис</a:t>
            </a:r>
            <a:r>
              <a:rPr lang="en-US" sz="5300" b="1" dirty="0" smtClean="0"/>
              <a:t> </a:t>
            </a:r>
            <a:r>
              <a:rPr lang="ru-RU" sz="5300" b="1" dirty="0" smtClean="0"/>
              <a:t>санкций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l="450" r="45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93ED394-68D0-4BFA-A7CB-0DB37E2023E1}"/>
              </a:ext>
            </a:extLst>
          </p:cNvPr>
          <p:cNvSpPr txBox="1"/>
          <p:nvPr/>
        </p:nvSpPr>
        <p:spPr>
          <a:xfrm>
            <a:off x="316523" y="1114717"/>
            <a:ext cx="2890911" cy="363897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41338" defTabSz="914378">
              <a:spcBef>
                <a:spcPts val="3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 условиях высокой волатильности компаниям крайне сложно разработать один правильный план действий и следовать ему. </a:t>
            </a:r>
          </a:p>
          <a:p>
            <a:pPr defTabSz="914378">
              <a:spcBef>
                <a:spcPts val="3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 результате данных работ Компания получает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четкий список действий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, направленных на сохранение прибыльности и усиление доли рынка Компании, причем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сразу по нескольким сценариям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, что позволяет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оперативно переключаться 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 случае изменения внешней ситуации. </a:t>
            </a:r>
          </a:p>
          <a:p>
            <a:pPr defTabSz="914378">
              <a:spcBef>
                <a:spcPts val="3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Список действий по сценариям детально прорабатывается и встраивается во внутренние процессы, что обеспечивает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минимизацию потерь времени 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на внутренние согласования в случае изменений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23" y="1127248"/>
            <a:ext cx="487873" cy="5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Google Shape;234;g11984dcca6d_0_71"/>
          <p:cNvSpPr txBox="1"/>
          <p:nvPr/>
        </p:nvSpPr>
        <p:spPr>
          <a:xfrm>
            <a:off x="4664794" y="1431125"/>
            <a:ext cx="4070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90000"/>
              </a:lnSpc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1984dcca6d_0_71"/>
          <p:cNvSpPr/>
          <p:nvPr/>
        </p:nvSpPr>
        <p:spPr>
          <a:xfrm>
            <a:off x="3509914" y="545188"/>
            <a:ext cx="4766318" cy="706837"/>
          </a:xfrm>
          <a:prstGeom prst="roundRect">
            <a:avLst>
              <a:gd name="adj" fmla="val 826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Сценарии кризиса: вероятность, триггеры, основные показатели и влияние на индустрию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Прогноз реакции основных покупателей и действий конкурентов по сценариям</a:t>
            </a:r>
          </a:p>
        </p:txBody>
      </p:sp>
      <p:sp>
        <p:nvSpPr>
          <p:cNvPr id="236" name="Google Shape;236;g11984dcca6d_0_71"/>
          <p:cNvSpPr/>
          <p:nvPr/>
        </p:nvSpPr>
        <p:spPr>
          <a:xfrm>
            <a:off x="3509914" y="1682088"/>
            <a:ext cx="4766318" cy="692283"/>
          </a:xfrm>
          <a:prstGeom prst="roundRect">
            <a:avLst>
              <a:gd name="adj" fmla="val 958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Формирование Штаба управления Компанией в кризис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Разработка алгоритмов принятия решений, корректировка бизнес-процессов и </a:t>
            </a:r>
            <a:r>
              <a:rPr lang="ru-RU" sz="1000" dirty="0" err="1">
                <a:latin typeface="Calibri"/>
                <a:ea typeface="Calibri"/>
                <a:cs typeface="Calibri"/>
                <a:sym typeface="Calibri"/>
              </a:rPr>
              <a:t>KPIs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 для обеспечения быстрой реакции</a:t>
            </a:r>
          </a:p>
        </p:txBody>
      </p:sp>
      <p:sp>
        <p:nvSpPr>
          <p:cNvPr id="237" name="Google Shape;237;g11984dcca6d_0_71"/>
          <p:cNvSpPr/>
          <p:nvPr/>
        </p:nvSpPr>
        <p:spPr>
          <a:xfrm>
            <a:off x="3509914" y="2800892"/>
            <a:ext cx="4766318" cy="1820345"/>
          </a:xfrm>
          <a:prstGeom prst="roundRect">
            <a:avLst>
              <a:gd name="adj" fmla="val 7876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Анализ и презентация лучшего опыта (мировой, другие категории и предыдущие кризисы)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Аналитика макроэкономических показателей, прогноз развития индустрии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Разработка предварительных выводов и рекомендаций по планам действий по каждому сценарию 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Модерирование и управление мозговыми штурмами менеджеров компании для подтверждения плана действий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Сопровождение внедрения плана антикризисных действий</a:t>
            </a:r>
          </a:p>
        </p:txBody>
      </p:sp>
      <p:sp>
        <p:nvSpPr>
          <p:cNvPr id="238" name="Google Shape;238;g11984dcca6d_0_71"/>
          <p:cNvSpPr txBox="1"/>
          <p:nvPr/>
        </p:nvSpPr>
        <p:spPr>
          <a:xfrm>
            <a:off x="3443477" y="129034"/>
            <a:ext cx="4785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Сценарии кризиса и работа с ними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4;g11984dcca6d_0_52">
            <a:extLst>
              <a:ext uri="{FF2B5EF4-FFF2-40B4-BE49-F238E27FC236}">
                <a16:creationId xmlns:a16="http://schemas.microsoft.com/office/drawing/2014/main" id="{CFB3B4D5-2559-4B7E-98DE-9EF9DE0C0D59}"/>
              </a:ext>
            </a:extLst>
          </p:cNvPr>
          <p:cNvSpPr txBox="1"/>
          <p:nvPr/>
        </p:nvSpPr>
        <p:spPr>
          <a:xfrm>
            <a:off x="152458" y="69087"/>
            <a:ext cx="2582936" cy="91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378">
              <a:lnSpc>
                <a:spcPct val="90000"/>
              </a:lnSpc>
            </a:pP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Запуск Штаба и разработка плана преодоления кризиса</a:t>
            </a:r>
          </a:p>
          <a:p>
            <a:pPr defTabSz="914378">
              <a:lnSpc>
                <a:spcPct val="90000"/>
              </a:lnSpc>
            </a:pPr>
            <a:endParaRPr lang="ru-RU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38;g11984dcca6d_0_71"/>
          <p:cNvSpPr txBox="1"/>
          <p:nvPr/>
        </p:nvSpPr>
        <p:spPr>
          <a:xfrm>
            <a:off x="3457671" y="1244351"/>
            <a:ext cx="4785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Организация Штаба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8;g11984dcca6d_0_71"/>
          <p:cNvSpPr txBox="1"/>
          <p:nvPr/>
        </p:nvSpPr>
        <p:spPr>
          <a:xfrm>
            <a:off x="3457671" y="2370035"/>
            <a:ext cx="533326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Запуск работы штаба  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000A1C5-65CF-44E1-80A8-B617BDA68CD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876256" y="4869674"/>
            <a:ext cx="87632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29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fld id="{90090650-3D24-472B-A979-3A907873B777}" type="slidenum">
              <a:rPr lang="ru-RU" smtClean="0"/>
              <a:pPr algn="ctr" defTabSz="685800">
                <a:buClrTx/>
                <a:defRPr/>
              </a:pPr>
              <a:t>10</a:t>
            </a:fld>
            <a:endParaRPr lang="ru-RU" sz="1050" kern="12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969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93ED394-68D0-4BFA-A7CB-0DB37E2023E1}"/>
              </a:ext>
            </a:extLst>
          </p:cNvPr>
          <p:cNvSpPr txBox="1"/>
          <p:nvPr/>
        </p:nvSpPr>
        <p:spPr>
          <a:xfrm>
            <a:off x="316523" y="1114717"/>
            <a:ext cx="2890911" cy="363897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проекта</a:t>
            </a:r>
            <a:endParaRPr lang="en-US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3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быстрой модернизации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ассортимента и создание антикризисного портфеля </a:t>
            </a:r>
          </a:p>
          <a:p>
            <a:pPr marL="171450" indent="-171450">
              <a:spcBef>
                <a:spcPts val="3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перепозиционирования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консолидации бренда(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формулирование роли упаковок в портфеле компании для упрощения управления, исключения дублирования, снижения себестоимости и затрат</a:t>
            </a:r>
          </a:p>
          <a:p>
            <a:pPr marL="171450" indent="-171450">
              <a:spcBef>
                <a:spcPts val="3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адаптации коммерческой стратегии и обновленные методики построения переговоров с основными клиентами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продвижения преобразований для выполнения всех действий, необходимых для достижения целей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контроля эффективности системы корпоративного управления в ракурсе кардинальных преобразований</a:t>
            </a:r>
          </a:p>
        </p:txBody>
      </p:sp>
      <p:sp>
        <p:nvSpPr>
          <p:cNvPr id="234" name="Google Shape;234;g11984dcca6d_0_71"/>
          <p:cNvSpPr txBox="1"/>
          <p:nvPr/>
        </p:nvSpPr>
        <p:spPr>
          <a:xfrm>
            <a:off x="4664794" y="1431125"/>
            <a:ext cx="4070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90000"/>
              </a:lnSpc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1984dcca6d_0_71"/>
          <p:cNvSpPr/>
          <p:nvPr/>
        </p:nvSpPr>
        <p:spPr>
          <a:xfrm>
            <a:off x="3509914" y="545188"/>
            <a:ext cx="4766318" cy="993188"/>
          </a:xfrm>
          <a:prstGeom prst="roundRect">
            <a:avLst>
              <a:gd name="adj" fmla="val 826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Анализ динамики категории и ценовая эластичность 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Выявление коммерческого потенциала и доминирующих сегментов/ подкатегорий/ каналов продаж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Реструктуризации портфеля продукции и изменения в системе ценообразования (ассортимент и цены)</a:t>
            </a:r>
          </a:p>
        </p:txBody>
      </p:sp>
      <p:sp>
        <p:nvSpPr>
          <p:cNvPr id="236" name="Google Shape;236;g11984dcca6d_0_71"/>
          <p:cNvSpPr/>
          <p:nvPr/>
        </p:nvSpPr>
        <p:spPr>
          <a:xfrm>
            <a:off x="3509914" y="1949645"/>
            <a:ext cx="4766318" cy="1119129"/>
          </a:xfrm>
          <a:prstGeom prst="roundRect">
            <a:avLst>
              <a:gd name="adj" fmla="val 958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Реструктуризация предложений под потребности каналов продаж и расстановка приоритетов по клиентам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Стратегии дифференцирования относительно конкурентов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Адаптация конкурентных преимуществ, структурирование и оптимизация коммерческих условий (промо и P4P) </a:t>
            </a:r>
          </a:p>
        </p:txBody>
      </p:sp>
      <p:sp>
        <p:nvSpPr>
          <p:cNvPr id="237" name="Google Shape;237;g11984dcca6d_0_71"/>
          <p:cNvSpPr/>
          <p:nvPr/>
        </p:nvSpPr>
        <p:spPr>
          <a:xfrm>
            <a:off x="3509914" y="3502516"/>
            <a:ext cx="4766318" cy="1127440"/>
          </a:xfrm>
          <a:prstGeom prst="roundRect">
            <a:avLst>
              <a:gd name="adj" fmla="val 7876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Реструктуризация системы управления ассортиментом и коммерческой стратегией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Структурирование и адаптация навыков сотрудников в новой реальности 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Разработка и адаптация принципов внутрикорпоративного взаимодействия и согласований принимаемых решений</a:t>
            </a:r>
          </a:p>
        </p:txBody>
      </p:sp>
      <p:sp>
        <p:nvSpPr>
          <p:cNvPr id="238" name="Google Shape;238;g11984dcca6d_0_71"/>
          <p:cNvSpPr txBox="1"/>
          <p:nvPr/>
        </p:nvSpPr>
        <p:spPr>
          <a:xfrm>
            <a:off x="3443476" y="129034"/>
            <a:ext cx="501695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Тренды категории и новый портфель продукции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4;g11984dcca6d_0_52">
            <a:extLst>
              <a:ext uri="{FF2B5EF4-FFF2-40B4-BE49-F238E27FC236}">
                <a16:creationId xmlns:a16="http://schemas.microsoft.com/office/drawing/2014/main" id="{CFB3B4D5-2559-4B7E-98DE-9EF9DE0C0D59}"/>
              </a:ext>
            </a:extLst>
          </p:cNvPr>
          <p:cNvSpPr txBox="1"/>
          <p:nvPr/>
        </p:nvSpPr>
        <p:spPr>
          <a:xfrm>
            <a:off x="152458" y="69087"/>
            <a:ext cx="3054976" cy="91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Модернизация </a:t>
            </a:r>
            <a:b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кризисного ассортимента </a:t>
            </a:r>
          </a:p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коммерческой стратегии</a:t>
            </a:r>
          </a:p>
          <a:p>
            <a:pPr defTabSz="914378">
              <a:lnSpc>
                <a:spcPct val="90000"/>
              </a:lnSpc>
            </a:pPr>
            <a:endParaRPr lang="ru-RU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38;g11984dcca6d_0_71"/>
          <p:cNvSpPr txBox="1"/>
          <p:nvPr/>
        </p:nvSpPr>
        <p:spPr>
          <a:xfrm>
            <a:off x="3457671" y="1528395"/>
            <a:ext cx="4785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Ассортимент под каналы продаж и приоритезация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8;g11984dcca6d_0_71"/>
          <p:cNvSpPr txBox="1"/>
          <p:nvPr/>
        </p:nvSpPr>
        <p:spPr>
          <a:xfrm>
            <a:off x="3457671" y="3071659"/>
            <a:ext cx="533326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Внедрение в практику компании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34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93ED394-68D0-4BFA-A7CB-0DB37E2023E1}"/>
              </a:ext>
            </a:extLst>
          </p:cNvPr>
          <p:cNvSpPr txBox="1"/>
          <p:nvPr/>
        </p:nvSpPr>
        <p:spPr>
          <a:xfrm>
            <a:off x="316523" y="1114717"/>
            <a:ext cx="2890911" cy="363897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39354" defTabSz="914378">
              <a:spcBef>
                <a:spcPts val="6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Во время текущего тяжелого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“санкционного кризиса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” - разрываются цепочки поставок, клиенты уходят и разоряются, требуют отсрочки платежей. </a:t>
            </a:r>
          </a:p>
          <a:p>
            <a:pPr defTabSz="914378">
              <a:spcBef>
                <a:spcPts val="6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Иностранные компании приостанавливают работу или передают бизнес местным представителям.</a:t>
            </a:r>
          </a:p>
          <a:p>
            <a:pPr defTabSz="914378">
              <a:spcBef>
                <a:spcPts val="6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Кризис на рынке – повод для приведения в порядок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Активной Базы Клиентов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, трансформации </a:t>
            </a:r>
            <a:r>
              <a:rPr lang="ru-RU" sz="1000" b="1" dirty="0">
                <a:latin typeface="Calibri"/>
                <a:ea typeface="Calibri"/>
                <a:cs typeface="Calibri"/>
                <a:sym typeface="Calibri"/>
              </a:rPr>
              <a:t>Воронки Продаж 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и стимулирования всего процесса корпоративных продаж.</a:t>
            </a:r>
          </a:p>
          <a:p>
            <a:pPr defTabSz="914378">
              <a:spcBef>
                <a:spcPts val="6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При этом требуется моментальная реакция на возникающий дефицит и опережающая обстановку на рынке реакция менеджеров компании.</a:t>
            </a:r>
          </a:p>
          <a:p>
            <a:pPr defTabSz="914378">
              <a:spcBef>
                <a:spcPts val="600"/>
              </a:spcBef>
              <a:buSzPts val="1100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В результате работы с Ясными Решениями, компания получит профессиональный и современный набор инструментов, который поможет копании сохранит текущие продажи, не потерять прибыли а так же откроет возможности для занятие освобождающиеся ниши.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23" y="1127248"/>
            <a:ext cx="487873" cy="5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Google Shape;234;g11984dcca6d_0_71"/>
          <p:cNvSpPr txBox="1"/>
          <p:nvPr/>
        </p:nvSpPr>
        <p:spPr>
          <a:xfrm>
            <a:off x="4664794" y="1431125"/>
            <a:ext cx="4070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90000"/>
              </a:lnSpc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1984dcca6d_0_71"/>
          <p:cNvSpPr/>
          <p:nvPr/>
        </p:nvSpPr>
        <p:spPr>
          <a:xfrm>
            <a:off x="3509914" y="545188"/>
            <a:ext cx="4766318" cy="993188"/>
          </a:xfrm>
          <a:prstGeom prst="roundRect">
            <a:avLst>
              <a:gd name="adj" fmla="val 826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Актуализация распределения клиентов по потенциалу продаж и надежности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Детализация портфеля товаров по клиентов и каналам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Структурирование мероприятий и контактов в Воронке Продаж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Стимуляция продвижения клиентов по Воронке Продаж</a:t>
            </a:r>
          </a:p>
        </p:txBody>
      </p:sp>
      <p:sp>
        <p:nvSpPr>
          <p:cNvPr id="236" name="Google Shape;236;g11984dcca6d_0_71"/>
          <p:cNvSpPr/>
          <p:nvPr/>
        </p:nvSpPr>
        <p:spPr>
          <a:xfrm>
            <a:off x="3509914" y="1949646"/>
            <a:ext cx="4766318" cy="973838"/>
          </a:xfrm>
          <a:prstGeom prst="roundRect">
            <a:avLst>
              <a:gd name="adj" fmla="val 9589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Планирование промо мероприятий для привлечения корпоративных клиентов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Создание графика и сценария прямых контактов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Расчет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KPI </a:t>
            </a: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для менеджеров по продажам и плановых коэффициентов перехода по этапам Воронки Продаж 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1984dcca6d_0_71"/>
          <p:cNvSpPr/>
          <p:nvPr/>
        </p:nvSpPr>
        <p:spPr>
          <a:xfrm>
            <a:off x="3509914" y="3365063"/>
            <a:ext cx="4766318" cy="1127440"/>
          </a:xfrm>
          <a:prstGeom prst="roundRect">
            <a:avLst>
              <a:gd name="adj" fmla="val 7876"/>
            </a:avLst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Сопровождение внедрения процессов: </a:t>
            </a:r>
            <a:br>
              <a:rPr lang="ru-RU" sz="1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модернизация материалов, полевой коучинг и тренинги, переписка и совещания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Отчетные формы по контролю менеджеров и оценки их результатов</a:t>
            </a:r>
          </a:p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Аналитические отчеты для руководящего звена, выявляющие узкие места в корпоративных продажах, причины отказов и задержек с принятием решений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1984dcca6d_0_71"/>
          <p:cNvSpPr txBox="1"/>
          <p:nvPr/>
        </p:nvSpPr>
        <p:spPr>
          <a:xfrm>
            <a:off x="3443477" y="129034"/>
            <a:ext cx="4785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Актуализация Активной Базы Клиентов и диагностика Воронки Продаж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4;g11984dcca6d_0_52">
            <a:extLst>
              <a:ext uri="{FF2B5EF4-FFF2-40B4-BE49-F238E27FC236}">
                <a16:creationId xmlns:a16="http://schemas.microsoft.com/office/drawing/2014/main" id="{CFB3B4D5-2559-4B7E-98DE-9EF9DE0C0D59}"/>
              </a:ext>
            </a:extLst>
          </p:cNvPr>
          <p:cNvSpPr txBox="1"/>
          <p:nvPr/>
        </p:nvSpPr>
        <p:spPr>
          <a:xfrm>
            <a:off x="152458" y="69087"/>
            <a:ext cx="3054976" cy="91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378">
              <a:lnSpc>
                <a:spcPct val="90000"/>
              </a:lnSpc>
            </a:pP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Продажи </a:t>
            </a:r>
          </a:p>
          <a:p>
            <a:pPr defTabSz="914378">
              <a:lnSpc>
                <a:spcPct val="90000"/>
              </a:lnSpc>
            </a:pP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корпоративным </a:t>
            </a:r>
            <a:br>
              <a:rPr lang="ru-RU" sz="2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клиентам в кризис</a:t>
            </a:r>
          </a:p>
          <a:p>
            <a:pPr defTabSz="914378">
              <a:lnSpc>
                <a:spcPct val="90000"/>
              </a:lnSpc>
            </a:pPr>
            <a:endParaRPr lang="ru-RU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38;g11984dcca6d_0_71"/>
          <p:cNvSpPr txBox="1"/>
          <p:nvPr/>
        </p:nvSpPr>
        <p:spPr>
          <a:xfrm>
            <a:off x="3457671" y="1528395"/>
            <a:ext cx="4785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Планирование работы по Активной Базе Клиентов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8;g11984dcca6d_0_71"/>
          <p:cNvSpPr txBox="1"/>
          <p:nvPr/>
        </p:nvSpPr>
        <p:spPr>
          <a:xfrm>
            <a:off x="3457671" y="2934206"/>
            <a:ext cx="533326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ru-RU" sz="160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050" b="1" dirty="0">
                <a:solidFill>
                  <a:srgbClr val="C52813"/>
                </a:solidFill>
                <a:latin typeface="Calibri"/>
                <a:ea typeface="Calibri"/>
                <a:cs typeface="Calibri"/>
                <a:sym typeface="Calibri"/>
              </a:rPr>
              <a:t>. Внедрение решений по работе с Активной Базой Клиентов и Воронкой Продаж</a:t>
            </a:r>
            <a:endParaRPr sz="1050" b="1" dirty="0">
              <a:solidFill>
                <a:srgbClr val="C52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84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2;p1">
            <a:extLst>
              <a:ext uri="{FF2B5EF4-FFF2-40B4-BE49-F238E27FC236}">
                <a16:creationId xmlns:a16="http://schemas.microsoft.com/office/drawing/2014/main" id="{50269519-BD34-4FAA-841D-0B16AD06BB5D}"/>
              </a:ext>
            </a:extLst>
          </p:cNvPr>
          <p:cNvSpPr txBox="1">
            <a:spLocks/>
          </p:cNvSpPr>
          <p:nvPr/>
        </p:nvSpPr>
        <p:spPr>
          <a:xfrm>
            <a:off x="4270875" y="1176091"/>
            <a:ext cx="4887589" cy="13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lnSpc>
                <a:spcPct val="80000"/>
              </a:lnSpc>
              <a:buSzPts val="4000"/>
            </a:pPr>
            <a:r>
              <a:rPr lang="ru-RU" sz="3000" kern="0" dirty="0"/>
              <a:t>эффективное преодоление </a:t>
            </a:r>
            <a:r>
              <a:rPr lang="ru-RU" sz="4050" kern="0" dirty="0"/>
              <a:t/>
            </a:r>
            <a:br>
              <a:rPr lang="ru-RU" sz="4050" kern="0" dirty="0"/>
            </a:br>
            <a:r>
              <a:rPr lang="ru-RU" sz="5400" b="1" kern="0" dirty="0"/>
              <a:t>экспресс аудит и страт сессия</a:t>
            </a:r>
            <a:endParaRPr lang="en-US" sz="5400" b="1" kern="0" dirty="0"/>
          </a:p>
          <a:p>
            <a:pPr defTabSz="914378">
              <a:lnSpc>
                <a:spcPct val="80000"/>
              </a:lnSpc>
              <a:buSzPts val="4000"/>
            </a:pPr>
            <a:r>
              <a:rPr lang="ru-RU" sz="3600" b="1" kern="0" dirty="0"/>
              <a:t>в кризис санкций 2022</a:t>
            </a:r>
            <a:endParaRPr lang="ru-RU" sz="6600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0D030-BD88-4A3A-B990-8F1C65B60A47}"/>
              </a:ext>
            </a:extLst>
          </p:cNvPr>
          <p:cNvSpPr txBox="1"/>
          <p:nvPr/>
        </p:nvSpPr>
        <p:spPr>
          <a:xfrm>
            <a:off x="4270873" y="3723878"/>
            <a:ext cx="4804904" cy="621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+7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926 214-2662 и узнайте о бесплатных опциях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2299" r="9569" b="29514"/>
          <a:stretch/>
        </p:blipFill>
        <p:spPr>
          <a:xfrm>
            <a:off x="-41137" y="0"/>
            <a:ext cx="9122222" cy="5143500"/>
          </a:xfrm>
          <a:prstGeom prst="rect">
            <a:avLst/>
          </a:prstGeom>
        </p:spPr>
      </p:pic>
      <p:sp>
        <p:nvSpPr>
          <p:cNvPr id="9" name="Google Shape;152;p1">
            <a:extLst>
              <a:ext uri="{FF2B5EF4-FFF2-40B4-BE49-F238E27FC236}">
                <a16:creationId xmlns:a16="http://schemas.microsoft.com/office/drawing/2014/main" id="{C0FF5DB1-E010-48FF-9F0C-791483327093}"/>
              </a:ext>
            </a:extLst>
          </p:cNvPr>
          <p:cNvSpPr txBox="1">
            <a:spLocks/>
          </p:cNvSpPr>
          <p:nvPr/>
        </p:nvSpPr>
        <p:spPr>
          <a:xfrm>
            <a:off x="3707904" y="1176091"/>
            <a:ext cx="4887589" cy="25202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lnSpc>
                <a:spcPct val="80000"/>
              </a:lnSpc>
              <a:buSzPts val="4000"/>
            </a:pPr>
            <a:r>
              <a:rPr lang="ru-RU" sz="3000" kern="0" dirty="0"/>
              <a:t>эффективное преодоление </a:t>
            </a:r>
            <a:r>
              <a:rPr lang="ru-RU" sz="4050" kern="0" dirty="0"/>
              <a:t/>
            </a:r>
            <a:br>
              <a:rPr lang="ru-RU" sz="4050" kern="0" dirty="0"/>
            </a:br>
            <a:r>
              <a:rPr lang="ru-RU" sz="5400" b="1" kern="0" dirty="0"/>
              <a:t>экспресс аудит и страт сессия</a:t>
            </a:r>
            <a:endParaRPr lang="en-US" sz="5400" b="1" kern="0" dirty="0"/>
          </a:p>
          <a:p>
            <a:pPr defTabSz="914378">
              <a:lnSpc>
                <a:spcPct val="80000"/>
              </a:lnSpc>
              <a:buSzPts val="4000"/>
            </a:pPr>
            <a:r>
              <a:rPr lang="ru-RU" sz="3600" b="1" kern="0" dirty="0"/>
              <a:t>в кризис санкций 2022</a:t>
            </a:r>
            <a:endParaRPr lang="ru-RU" sz="6600" kern="0" dirty="0"/>
          </a:p>
        </p:txBody>
      </p:sp>
      <p:pic>
        <p:nvPicPr>
          <p:cNvPr id="10" name="Picture 2" descr="Z:\41_Агентство\_Стратегия\2_Позиционирование7\Logo\logo yr2.png">
            <a:extLst>
              <a:ext uri="{FF2B5EF4-FFF2-40B4-BE49-F238E27FC236}">
                <a16:creationId xmlns:a16="http://schemas.microsoft.com/office/drawing/2014/main" id="{0175B110-A8F0-466E-80D6-9CF31BBF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7597"/>
            <a:ext cx="1852584" cy="335600"/>
          </a:xfrm>
          <a:prstGeom prst="rect">
            <a:avLst/>
          </a:prstGeom>
          <a:noFill/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B0FE69B-B484-44A1-A881-08EC06BD7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16724"/>
              </p:ext>
            </p:extLst>
          </p:nvPr>
        </p:nvGraphicFramePr>
        <p:xfrm>
          <a:off x="5652120" y="377979"/>
          <a:ext cx="2520281" cy="43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97">
                  <a:extLst>
                    <a:ext uri="{9D8B030D-6E8A-4147-A177-3AD203B41FA5}">
                      <a16:colId xmlns:a16="http://schemas.microsoft.com/office/drawing/2014/main" val="4187791143"/>
                    </a:ext>
                  </a:extLst>
                </a:gridCol>
                <a:gridCol w="2073384">
                  <a:extLst>
                    <a:ext uri="{9D8B030D-6E8A-4147-A177-3AD203B41FA5}">
                      <a16:colId xmlns:a16="http://schemas.microsoft.com/office/drawing/2014/main" val="2137998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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+7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926 214-2662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узнайте о бесплатных опциях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0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4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Необходимы ясные решения для прибыльного роста?</a:t>
            </a:r>
            <a:endParaRPr lang="ru-RU" sz="14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8181" y="1160693"/>
            <a:ext cx="2550329" cy="3689857"/>
          </a:xfrm>
        </p:spPr>
        <p:txBody>
          <a:bodyPr/>
          <a:lstStyle/>
          <a:p>
            <a:r>
              <a:rPr lang="ru-RU" sz="1200" b="1" dirty="0" smtClean="0"/>
              <a:t>Консалтинг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200" dirty="0" smtClean="0"/>
              <a:t>Pepsi-Cola</a:t>
            </a:r>
            <a:r>
              <a:rPr lang="ru-RU" sz="1200" dirty="0" smtClean="0"/>
              <a:t>, </a:t>
            </a:r>
            <a:r>
              <a:rPr lang="en-US" sz="1200" dirty="0" smtClean="0"/>
              <a:t>Diageo</a:t>
            </a:r>
            <a:r>
              <a:rPr lang="ru-RU" sz="1200" dirty="0"/>
              <a:t>:</a:t>
            </a:r>
            <a:r>
              <a:rPr lang="en-US" sz="1200" dirty="0"/>
              <a:t> Smirnoff, Johnnie Walker, Baileys, </a:t>
            </a:r>
            <a:r>
              <a:rPr lang="en-US" sz="1200" dirty="0" smtClean="0"/>
              <a:t>Cinzano</a:t>
            </a:r>
            <a:r>
              <a:rPr lang="ru-RU" sz="1200" dirty="0" smtClean="0"/>
              <a:t>, </a:t>
            </a:r>
            <a:r>
              <a:rPr lang="en-US" sz="1200" dirty="0" smtClean="0"/>
              <a:t>Citibank</a:t>
            </a:r>
            <a:r>
              <a:rPr lang="ru-RU" sz="1200" dirty="0" smtClean="0"/>
              <a:t>, </a:t>
            </a:r>
            <a:r>
              <a:rPr lang="en-US" sz="1200" dirty="0" err="1" smtClean="0"/>
              <a:t>Schwarzkopf&amp;Henkel</a:t>
            </a:r>
            <a:r>
              <a:rPr lang="ru-RU" sz="1200" dirty="0" smtClean="0"/>
              <a:t>, </a:t>
            </a:r>
            <a:r>
              <a:rPr lang="en-US" sz="1200" dirty="0" smtClean="0"/>
              <a:t>R.J.R</a:t>
            </a:r>
            <a:r>
              <a:rPr lang="en-US" sz="1200" dirty="0"/>
              <a:t>. </a:t>
            </a:r>
            <a:r>
              <a:rPr lang="en-US" sz="1200" dirty="0" smtClean="0"/>
              <a:t>Tobacco</a:t>
            </a:r>
            <a:r>
              <a:rPr lang="ru-RU" sz="1200" dirty="0" smtClean="0"/>
              <a:t>, </a:t>
            </a:r>
            <a:r>
              <a:rPr lang="en-US" sz="1200" dirty="0" smtClean="0"/>
              <a:t>Globus Hypermarkets</a:t>
            </a:r>
            <a:r>
              <a:rPr lang="ru-RU" sz="1200" dirty="0" smtClean="0"/>
              <a:t>, </a:t>
            </a:r>
            <a:r>
              <a:rPr lang="en-US" sz="1200" dirty="0" smtClean="0"/>
              <a:t>Knorr</a:t>
            </a:r>
            <a:r>
              <a:rPr lang="ru-RU" sz="1200" dirty="0" smtClean="0"/>
              <a:t>, </a:t>
            </a:r>
            <a:r>
              <a:rPr lang="en-US" sz="1200" dirty="0" smtClean="0"/>
              <a:t>Kraft </a:t>
            </a:r>
            <a:r>
              <a:rPr lang="en-US" sz="1200" dirty="0"/>
              <a:t>Jacobs </a:t>
            </a:r>
            <a:r>
              <a:rPr lang="en-US" sz="1200" dirty="0" err="1" smtClean="0"/>
              <a:t>Suchard</a:t>
            </a:r>
            <a:r>
              <a:rPr lang="ru-RU" sz="1200" dirty="0" smtClean="0"/>
              <a:t>, </a:t>
            </a:r>
            <a:r>
              <a:rPr lang="en-US" sz="1200" dirty="0" err="1" smtClean="0"/>
              <a:t>Mr</a:t>
            </a:r>
            <a:r>
              <a:rPr lang="en-US" sz="1200" dirty="0" smtClean="0"/>
              <a:t> Doors</a:t>
            </a:r>
            <a:r>
              <a:rPr lang="ru-RU" sz="1200" dirty="0" smtClean="0"/>
              <a:t>, </a:t>
            </a:r>
            <a:r>
              <a:rPr lang="en-US" sz="1200" dirty="0" err="1" smtClean="0"/>
              <a:t>Stanely</a:t>
            </a:r>
            <a:r>
              <a:rPr lang="ru-RU" sz="1200" dirty="0" smtClean="0"/>
              <a:t>, </a:t>
            </a:r>
            <a:r>
              <a:rPr lang="en-US" sz="1200" dirty="0" smtClean="0"/>
              <a:t>DMI</a:t>
            </a:r>
            <a:r>
              <a:rPr lang="ru-RU" sz="1200" dirty="0" smtClean="0"/>
              <a:t>, </a:t>
            </a:r>
            <a:r>
              <a:rPr lang="ru-RU" sz="1200" dirty="0" err="1" smtClean="0"/>
              <a:t>Эвалар</a:t>
            </a:r>
            <a:r>
              <a:rPr lang="ru-RU" sz="1200" dirty="0" smtClean="0"/>
              <a:t>, Черкизово, Мясницкий ряд, Евросеть и </a:t>
            </a:r>
            <a:r>
              <a:rPr lang="ru-RU" sz="1200" dirty="0"/>
              <a:t>другие</a:t>
            </a:r>
          </a:p>
          <a:p>
            <a:pPr marL="88900" indent="-88900">
              <a:spcBef>
                <a:spcPts val="200"/>
              </a:spcBef>
              <a:buFont typeface="Arial" charset="0"/>
              <a:buChar char="•"/>
            </a:pPr>
            <a:r>
              <a:rPr lang="ru-RU" sz="1200" b="1" dirty="0" smtClean="0"/>
              <a:t>Корпоративные тренинги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200" dirty="0"/>
              <a:t>Coca-Cola </a:t>
            </a:r>
            <a:r>
              <a:rPr lang="en-US" sz="1200" dirty="0" smtClean="0"/>
              <a:t>HBC</a:t>
            </a:r>
            <a:r>
              <a:rPr lang="ru-RU" sz="1200" dirty="0" smtClean="0"/>
              <a:t>, </a:t>
            </a:r>
            <a:r>
              <a:rPr lang="en-US" sz="1200" dirty="0" err="1" smtClean="0"/>
              <a:t>Suninterbrew</a:t>
            </a:r>
            <a:r>
              <a:rPr lang="ru-RU" sz="1200" dirty="0" smtClean="0"/>
              <a:t>, </a:t>
            </a:r>
            <a:r>
              <a:rPr lang="en-US" sz="1200" dirty="0" err="1" smtClean="0"/>
              <a:t>Dirol</a:t>
            </a:r>
            <a:r>
              <a:rPr lang="en-US" sz="1200" dirty="0" smtClean="0"/>
              <a:t>-Cadbury</a:t>
            </a:r>
            <a:r>
              <a:rPr lang="ru-RU" sz="1200" dirty="0" smtClean="0"/>
              <a:t>, </a:t>
            </a:r>
            <a:r>
              <a:rPr lang="en-US" sz="1200" dirty="0" smtClean="0"/>
              <a:t>Adidas</a:t>
            </a:r>
            <a:r>
              <a:rPr lang="ru-RU" sz="1200" dirty="0" smtClean="0"/>
              <a:t>, </a:t>
            </a:r>
            <a:r>
              <a:rPr lang="en-US" sz="1200" dirty="0" smtClean="0"/>
              <a:t>Pernod Ricard</a:t>
            </a:r>
            <a:r>
              <a:rPr lang="ru-RU" sz="1200" dirty="0" smtClean="0"/>
              <a:t>, Балтика, </a:t>
            </a:r>
            <a:r>
              <a:rPr lang="en-US" sz="1200" dirty="0" err="1" smtClean="0"/>
              <a:t>GlaxoWellcome</a:t>
            </a:r>
            <a:r>
              <a:rPr lang="ru-RU" sz="1200" dirty="0" smtClean="0"/>
              <a:t>, </a:t>
            </a:r>
            <a:r>
              <a:rPr lang="en-US" sz="1200" dirty="0" smtClean="0"/>
              <a:t>DHL</a:t>
            </a:r>
            <a:r>
              <a:rPr lang="ru-RU" sz="1200" dirty="0" smtClean="0"/>
              <a:t>, </a:t>
            </a:r>
            <a:r>
              <a:rPr lang="en-US" sz="1200" dirty="0" err="1" smtClean="0"/>
              <a:t>Stollwerck</a:t>
            </a:r>
            <a:r>
              <a:rPr lang="ru-RU" sz="1200" dirty="0" smtClean="0"/>
              <a:t>, Вимм-Билль-Данн, </a:t>
            </a:r>
            <a:r>
              <a:rPr lang="en-US" sz="1200" dirty="0" smtClean="0"/>
              <a:t>Mars</a:t>
            </a:r>
            <a:r>
              <a:rPr lang="ru-RU" sz="1200" dirty="0" smtClean="0"/>
              <a:t>, </a:t>
            </a:r>
            <a:r>
              <a:rPr lang="en-US" sz="1200" dirty="0" smtClean="0"/>
              <a:t>Video </a:t>
            </a:r>
            <a:r>
              <a:rPr lang="en-US" sz="1200" dirty="0" err="1" smtClean="0"/>
              <a:t>Int</a:t>
            </a:r>
            <a:r>
              <a:rPr lang="ru-RU" sz="1200" dirty="0" smtClean="0"/>
              <a:t>, </a:t>
            </a:r>
            <a:r>
              <a:rPr lang="en-US" sz="1200" dirty="0" err="1" smtClean="0"/>
              <a:t>Efes</a:t>
            </a:r>
            <a:r>
              <a:rPr lang="en-US" sz="1200" dirty="0" smtClean="0"/>
              <a:t> </a:t>
            </a:r>
            <a:r>
              <a:rPr lang="en-US" sz="1200" dirty="0" err="1" smtClean="0"/>
              <a:t>Pilsener</a:t>
            </a:r>
            <a:r>
              <a:rPr lang="ru-RU" sz="1200" dirty="0" smtClean="0"/>
              <a:t>, </a:t>
            </a:r>
            <a:r>
              <a:rPr lang="en-US" sz="1200" dirty="0" smtClean="0"/>
              <a:t>GSM-</a:t>
            </a:r>
            <a:r>
              <a:rPr lang="ru-RU" sz="1200" dirty="0" smtClean="0"/>
              <a:t>Поволжье, Балтика и </a:t>
            </a:r>
            <a:r>
              <a:rPr lang="ru-RU" sz="1200" dirty="0"/>
              <a:t>другие</a:t>
            </a:r>
          </a:p>
          <a:p>
            <a:pPr marL="88900" indent="-88900">
              <a:spcBef>
                <a:spcPts val="200"/>
              </a:spcBef>
              <a:buFont typeface="Arial" charset="0"/>
              <a:buChar char="•"/>
            </a:pPr>
            <a:endParaRPr lang="en-US" sz="1200" dirty="0"/>
          </a:p>
          <a:p>
            <a:pPr marL="88900" indent="-88900">
              <a:spcBef>
                <a:spcPts val="200"/>
              </a:spcBef>
              <a:buFont typeface="Arial" charset="0"/>
              <a:buChar char="•"/>
            </a:pPr>
            <a:endParaRPr lang="ru-RU" sz="1200" dirty="0" smtClean="0"/>
          </a:p>
          <a:p>
            <a:pPr marL="0" indent="0">
              <a:buNone/>
            </a:pPr>
            <a:endParaRPr lang="ru-RU" sz="1200" b="1" dirty="0" smtClean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137196" y="627810"/>
            <a:ext cx="1088238" cy="1082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grayscl/>
          </a:blip>
          <a:srcRect l="9741" t="3742" r="13969" b="19968"/>
          <a:stretch/>
        </p:blipFill>
        <p:spPr>
          <a:xfrm>
            <a:off x="5378701" y="629439"/>
            <a:ext cx="1088238" cy="1094088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950786" y="653308"/>
            <a:ext cx="1056665" cy="1067966"/>
          </a:xfrm>
          <a:prstGeom prst="rect">
            <a:avLst/>
          </a:prstGeom>
        </p:spPr>
      </p:pic>
      <p:pic>
        <p:nvPicPr>
          <p:cNvPr id="9" name="Picture 2" descr="Z:\41_Агентство\_Стратегия\2_Позиционирование7\Лого_MoodBoard\Фото\С_Катей\фото3.jpg">
            <a:extLst>
              <a:ext uri="{FF2B5EF4-FFF2-40B4-BE49-F238E27FC236}">
                <a16:creationId xmlns:a16="http://schemas.microsoft.com/office/drawing/2014/main" id="{1A977BDA-DE48-4AD1-9AF6-0A7A02C9C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31" b="75962" l="17886" r="35163">
                        <a14:foregroundMark x1="20935" y1="66506" x2="31301" y2="73237"/>
                        <a14:foregroundMark x1="19411" y1="72276" x2="31606" y2="73878"/>
                        <a14:foregroundMark x1="19106" y1="73558" x2="28049" y2="74038"/>
                        <a14:backgroundMark x1="33130" y1="57051" x2="31301" y2="69071"/>
                        <a14:backgroundMark x1="31606" y1="72756" x2="33130" y2="74038"/>
                      </a14:backgroundRemoval>
                    </a14:imgEffect>
                  </a14:imgLayer>
                </a14:imgProps>
              </a:ext>
            </a:extLst>
          </a:blip>
          <a:srcRect l="17935" t="44287" r="62718" b="25190"/>
          <a:stretch/>
        </p:blipFill>
        <p:spPr bwMode="auto">
          <a:xfrm flipH="1">
            <a:off x="6596684" y="627534"/>
            <a:ext cx="1088238" cy="10882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3151928" y="1733436"/>
            <a:ext cx="6527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Игорь </a:t>
            </a:r>
            <a:br>
              <a:rPr lang="ru-RU" sz="1050" dirty="0" smtClean="0"/>
            </a:br>
            <a:r>
              <a:rPr lang="ru-RU" sz="1050" dirty="0" smtClean="0"/>
              <a:t>Качалов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4166051" y="1733436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Екатерина</a:t>
            </a:r>
            <a:br>
              <a:rPr lang="ru-RU" sz="1050" dirty="0" smtClean="0"/>
            </a:br>
            <a:r>
              <a:rPr lang="ru-RU" sz="1050" dirty="0" smtClean="0"/>
              <a:t>Александрова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509888" y="1733436"/>
            <a:ext cx="8258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Николай </a:t>
            </a:r>
            <a:br>
              <a:rPr lang="ru-RU" sz="1050" dirty="0" smtClean="0"/>
            </a:br>
            <a:r>
              <a:rPr lang="ru-RU" sz="1050" dirty="0" err="1" smtClean="0"/>
              <a:t>Холодилин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598027" y="1733436"/>
            <a:ext cx="10855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Виктор Качалов</a:t>
            </a:r>
            <a:endParaRPr lang="ru-RU" sz="1050" dirty="0"/>
          </a:p>
        </p:txBody>
      </p:sp>
      <p:pic>
        <p:nvPicPr>
          <p:cNvPr id="14" name="Picture 2" descr="Z:\41_Агентство\_Стратегия\2_Позиционирование7\Лого_MoodBoard\Фото\С_Катей\фото3.jpg">
            <a:extLst>
              <a:ext uri="{FF2B5EF4-FFF2-40B4-BE49-F238E27FC236}">
                <a16:creationId xmlns:a16="http://schemas.microsoft.com/office/drawing/2014/main" id="{237B6858-745E-4F50-8D23-BEF92A008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28" t="44701" r="16633" b="32364"/>
          <a:stretch/>
        </p:blipFill>
        <p:spPr bwMode="auto">
          <a:xfrm flipH="1">
            <a:off x="7842550" y="653308"/>
            <a:ext cx="1083661" cy="108366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7994409" y="1733436"/>
            <a:ext cx="931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Елена Качалова</a:t>
            </a:r>
            <a:endParaRPr lang="ru-RU" sz="105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1088"/>
              </p:ext>
            </p:extLst>
          </p:nvPr>
        </p:nvGraphicFramePr>
        <p:xfrm>
          <a:off x="2900624" y="39903"/>
          <a:ext cx="5725928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580">
                  <a:extLst>
                    <a:ext uri="{9D8B030D-6E8A-4147-A177-3AD203B41FA5}">
                      <a16:colId xmlns:a16="http://schemas.microsoft.com/office/drawing/2014/main" val="1013194164"/>
                    </a:ext>
                  </a:extLst>
                </a:gridCol>
                <a:gridCol w="1585367">
                  <a:extLst>
                    <a:ext uri="{9D8B030D-6E8A-4147-A177-3AD203B41FA5}">
                      <a16:colId xmlns:a16="http://schemas.microsoft.com/office/drawing/2014/main" val="2104304030"/>
                    </a:ext>
                  </a:extLst>
                </a:gridCol>
                <a:gridCol w="1353798">
                  <a:extLst>
                    <a:ext uri="{9D8B030D-6E8A-4147-A177-3AD203B41FA5}">
                      <a16:colId xmlns:a16="http://schemas.microsoft.com/office/drawing/2014/main" val="1284498363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104440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с</a:t>
                      </a:r>
                      <a:r>
                        <a:rPr lang="ru-RU" sz="2000" b="1" dirty="0" smtClean="0"/>
                        <a:t> 1992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9 000</a:t>
                      </a:r>
                      <a:endParaRPr lang="ru-RU" sz="2000" b="1" dirty="0"/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360+</a:t>
                      </a:r>
                      <a:endParaRPr lang="ru-RU" sz="2000" b="1" dirty="0"/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трлн. руб.</a:t>
                      </a:r>
                      <a:r>
                        <a:rPr lang="ru-RU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 marB="0" anchor="ctr"/>
                </a:tc>
                <a:extLst>
                  <a:ext uri="{0D108BD9-81ED-4DB2-BD59-A6C34878D82A}">
                    <a16:rowId xmlns:a16="http://schemas.microsoft.com/office/drawing/2014/main" val="211490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обученных менеджеров</a:t>
                      </a:r>
                      <a:endParaRPr lang="ru-RU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проектов</a:t>
                      </a:r>
                      <a:endParaRPr lang="ru-RU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выручка клиентов</a:t>
                      </a:r>
                      <a:endParaRPr lang="ru-RU" sz="10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3681003"/>
                  </a:ext>
                </a:extLst>
              </a:tr>
            </a:tbl>
          </a:graphicData>
        </a:graphic>
      </p:graphicFrame>
      <p:pic>
        <p:nvPicPr>
          <p:cNvPr id="19" name="Picture 3">
            <a:extLst>
              <a:ext uri="{FF2B5EF4-FFF2-40B4-BE49-F238E27FC236}">
                <a16:creationId xmlns:a16="http://schemas.microsoft.com/office/drawing/2014/main" id="{C23FE54E-9AB8-4A92-B9F4-06ECB4DC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7125" y="2347393"/>
            <a:ext cx="805486" cy="11871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CBE98185-8DBC-46C1-B693-BEF9D108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42" y="2888178"/>
            <a:ext cx="855126" cy="11871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" name="Picture 2" descr="D:\4_Агентство\Книга\Cover.jpg">
            <a:extLst>
              <a:ext uri="{FF2B5EF4-FFF2-40B4-BE49-F238E27FC236}">
                <a16:creationId xmlns:a16="http://schemas.microsoft.com/office/drawing/2014/main" id="{F12F1C8C-6837-4D02-AD5F-A7F94E8B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786" y="3229062"/>
            <a:ext cx="847443" cy="11871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133134" y="3896118"/>
            <a:ext cx="2565375" cy="1069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536575"/>
            <a:r>
              <a:rPr lang="ru-RU" sz="1050" dirty="0" smtClean="0"/>
              <a:t>№1 	Маркетинговое агентство </a:t>
            </a:r>
          </a:p>
          <a:p>
            <a:pPr marL="536575" indent="-536575"/>
            <a:r>
              <a:rPr lang="ru-RU" sz="1050" dirty="0" smtClean="0"/>
              <a:t>№1 	Промо </a:t>
            </a:r>
          </a:p>
          <a:p>
            <a:pPr marL="536575" indent="-536575"/>
            <a:r>
              <a:rPr lang="ru-RU" sz="1050" dirty="0" smtClean="0"/>
              <a:t>Топ 3	Профессоров  маркетинга </a:t>
            </a:r>
          </a:p>
          <a:p>
            <a:pPr marL="536575" indent="-536575"/>
            <a:r>
              <a:rPr lang="ru-RU" sz="1050" dirty="0" smtClean="0"/>
              <a:t>Топ 20	Маркетинговых консультантов </a:t>
            </a:r>
          </a:p>
          <a:p>
            <a:pPr marL="536575" indent="-536575"/>
            <a:r>
              <a:rPr lang="ru-RU" sz="1050" dirty="0" smtClean="0"/>
              <a:t>Топ 3 	Книг по бизнесу</a:t>
            </a:r>
            <a:endParaRPr lang="ru-RU" sz="1050" dirty="0"/>
          </a:p>
        </p:txBody>
      </p:sp>
      <p:pic>
        <p:nvPicPr>
          <p:cNvPr id="48" name="Google Shape;154;p1" descr="Z:\41_Агентство\_Стратегия\2_Позиционирование7\Logo\logo yr2.png">
            <a:extLst>
              <a:ext uri="{FF2B5EF4-FFF2-40B4-BE49-F238E27FC236}">
                <a16:creationId xmlns:a16="http://schemas.microsoft.com/office/drawing/2014/main" id="{8411B73B-CCBA-435E-B8FA-D17030E16526}"/>
              </a:ext>
            </a:extLst>
          </p:cNvPr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163078" y="663135"/>
            <a:ext cx="1711092" cy="34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2550" y="4075344"/>
            <a:ext cx="753391" cy="56504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2117" y="2245883"/>
            <a:ext cx="4996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Выгоды Ясных Решений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расходов, рост прибыли, эффективности, рост быстрее рынка, уникальные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инсайты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Продукты и услуги Ясных Решений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ростом прибыли. Маркетинг по поводам потребления. Эффективное внедрение и Путь-На-Рынок. Сценарии отрасли и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продаж. Портфельная 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Стратегия. Рост клиентов и размера контрактов.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Брендинг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позиционирование.</a:t>
            </a:r>
          </a:p>
          <a:p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100" b="1" dirty="0"/>
              <a:t>Единственная в России комплексная методика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Крупнейшая база  Лучших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Решений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решения увязаны с ростом продаж и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прибыли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Собственные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модели анализа и прогнозирования 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ТРИДЦАТЬ лет практического опыта внедрения решений</a:t>
            </a:r>
          </a:p>
          <a:p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48D530E-0B8C-48E0-A973-65945E7C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07827"/>
              </p:ext>
            </p:extLst>
          </p:nvPr>
        </p:nvGraphicFramePr>
        <p:xfrm>
          <a:off x="114339" y="120700"/>
          <a:ext cx="8922157" cy="1355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68">
                  <a:extLst>
                    <a:ext uri="{9D8B030D-6E8A-4147-A177-3AD203B41FA5}">
                      <a16:colId xmlns:a16="http://schemas.microsoft.com/office/drawing/2014/main" val="163298545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20377980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448821530"/>
                    </a:ext>
                  </a:extLst>
                </a:gridCol>
                <a:gridCol w="405553">
                  <a:extLst>
                    <a:ext uri="{9D8B030D-6E8A-4147-A177-3AD203B41FA5}">
                      <a16:colId xmlns:a16="http://schemas.microsoft.com/office/drawing/2014/main" val="1890501462"/>
                    </a:ext>
                  </a:extLst>
                </a:gridCol>
              </a:tblGrid>
              <a:tr h="121961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Риски второй ямы кризиса, громадные возможности российских компаний перехода к росту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28415"/>
                  </a:ext>
                </a:extLst>
              </a:tr>
              <a:tr h="14635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2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Межвременье: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временная стабилизация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ожидания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60062"/>
                  </a:ext>
                </a:extLst>
              </a:tr>
              <a:tr h="400031">
                <a:tc>
                  <a:txBody>
                    <a:bodyPr/>
                    <a:lstStyle/>
                    <a:p>
                      <a:pPr marL="358775" indent="-177800" algn="l">
                        <a:lnSpc>
                          <a:spcPct val="90000"/>
                        </a:lnSpc>
                        <a:buAutoNum type="romanUcPeriod"/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Волатильность, рост с/с, открываются «окна на рынке» до 15 трлн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312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24 февраля – 28 марта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 марта – 10 мая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 мая – </a:t>
                      </a:r>
                      <a:r>
                        <a:rPr lang="ru-RU" sz="900" b="1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 июля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32079517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" y="51816"/>
            <a:ext cx="4025610" cy="994172"/>
          </a:xfrm>
        </p:spPr>
        <p:txBody>
          <a:bodyPr>
            <a:normAutofit/>
          </a:bodyPr>
          <a:lstStyle/>
          <a:p>
            <a:r>
              <a:rPr lang="ru-RU" sz="1400" dirty="0"/>
              <a:t>Экономический механизм кризиса санкций 2022 и его этапы</a:t>
            </a:r>
          </a:p>
        </p:txBody>
      </p:sp>
    </p:spTree>
    <p:extLst>
      <p:ext uri="{BB962C8B-B14F-4D97-AF65-F5344CB8AC3E}">
        <p14:creationId xmlns:p14="http://schemas.microsoft.com/office/powerpoint/2010/main" val="91369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" y="51816"/>
            <a:ext cx="4097618" cy="431702"/>
          </a:xfrm>
        </p:spPr>
        <p:txBody>
          <a:bodyPr>
            <a:normAutofit/>
          </a:bodyPr>
          <a:lstStyle/>
          <a:p>
            <a:r>
              <a:rPr lang="ru-RU" sz="1400" dirty="0"/>
              <a:t>Экономический механизм кризиса санкций 2022 и его этапы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48D530E-0B8C-48E0-A973-65945E7C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50240"/>
              </p:ext>
            </p:extLst>
          </p:nvPr>
        </p:nvGraphicFramePr>
        <p:xfrm>
          <a:off x="114339" y="123478"/>
          <a:ext cx="8922156" cy="1355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68">
                  <a:extLst>
                    <a:ext uri="{9D8B030D-6E8A-4147-A177-3AD203B41FA5}">
                      <a16:colId xmlns:a16="http://schemas.microsoft.com/office/drawing/2014/main" val="163298545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20377980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448821530"/>
                    </a:ext>
                  </a:extLst>
                </a:gridCol>
                <a:gridCol w="405552">
                  <a:extLst>
                    <a:ext uri="{9D8B030D-6E8A-4147-A177-3AD203B41FA5}">
                      <a16:colId xmlns:a16="http://schemas.microsoft.com/office/drawing/2014/main" val="1890501462"/>
                    </a:ext>
                  </a:extLst>
                </a:gridCol>
              </a:tblGrid>
              <a:tr h="121961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Риски второй ямы кризиса, громадные возможности российских компаний перехода к росту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28415"/>
                  </a:ext>
                </a:extLst>
              </a:tr>
              <a:tr h="14635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2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Межвременье: </a:t>
                      </a:r>
                      <a:b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временная стабилизация </a:t>
                      </a:r>
                      <a:b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ожидания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60062"/>
                  </a:ext>
                </a:extLst>
              </a:tr>
              <a:tr h="400031">
                <a:tc>
                  <a:txBody>
                    <a:bodyPr/>
                    <a:lstStyle/>
                    <a:p>
                      <a:pPr marL="358775" indent="-17780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Волатильность, рост с/с, открываются «окна на рынке» до 15 трлн рублей</a:t>
                      </a: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312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24 февраля – 28 марта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 марта – 10 мая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 мая – </a:t>
                      </a:r>
                      <a:r>
                        <a:rPr lang="ru-RU" sz="900" b="1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 июля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3207951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419622"/>
            <a:ext cx="691276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Эмоциональный шок от специальной военной операции в Украине →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Панический слив рубля и обвал курса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Резкий рост ставки рефинансирования ЦБ для компенсации «потерянной веры» в рубля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Выезд из страны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~100-200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тыс. специалистов (с учетом членов их семей): в основном ИТ отрасль, НКО и СМИ-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иноагенты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Санкции обрубают платежи, договоры по сырью и комплектующим, логистику →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работа на запасах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Падение курса рубля, рост стоимости логистики, компенсация политических и валютных рисков →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Рост себестоимости всех товаров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мин на 15-30%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~250-300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международных компаний и брендов «уходят из России» или сокращают инвестиции (формально «приостанавливая» деятельность»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их непроданные товары и услуги сокращают экономику страны на 12-15 трлн р, минус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10% ВВП (в годовом исчислении)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«Уволенные» сотрудники,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&gt;1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млн чел, март-апрель получают выходное пособие – «незаработанные деньги» – то есть товары/услуги не производятся, а деньги платятся → вклад в  инфляцию мин +0.3÷0.5%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Встают работы и платежи более тысячи поставщиков товаров и услуг «ушедшим» компаниям → дополнительное падение производства на 3-5% и начало сокращения доходов еще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1млн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10765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8D530E-0B8C-48E0-A973-65945E7C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37716"/>
              </p:ext>
            </p:extLst>
          </p:nvPr>
        </p:nvGraphicFramePr>
        <p:xfrm>
          <a:off x="114339" y="123478"/>
          <a:ext cx="8922156" cy="1355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68">
                  <a:extLst>
                    <a:ext uri="{9D8B030D-6E8A-4147-A177-3AD203B41FA5}">
                      <a16:colId xmlns:a16="http://schemas.microsoft.com/office/drawing/2014/main" val="163298545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20377980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448821530"/>
                    </a:ext>
                  </a:extLst>
                </a:gridCol>
                <a:gridCol w="405552">
                  <a:extLst>
                    <a:ext uri="{9D8B030D-6E8A-4147-A177-3AD203B41FA5}">
                      <a16:colId xmlns:a16="http://schemas.microsoft.com/office/drawing/2014/main" val="1890501462"/>
                    </a:ext>
                  </a:extLst>
                </a:gridCol>
              </a:tblGrid>
              <a:tr h="121961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Риски второй ямы кризиса, громадные возможности российских компаний перехода к росту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28415"/>
                  </a:ext>
                </a:extLst>
              </a:tr>
              <a:tr h="14635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2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Межвременье: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временная стабилизация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ожидания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60062"/>
                  </a:ext>
                </a:extLst>
              </a:tr>
              <a:tr h="400031">
                <a:tc>
                  <a:txBody>
                    <a:bodyPr/>
                    <a:lstStyle/>
                    <a:p>
                      <a:pPr marL="358775" indent="-17780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Волатильность, рост с/с, открываются «окна на рынке» до 15 трлн рублей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312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24 февраля – 28 марта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 марта – 10 мая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 мая – </a:t>
                      </a:r>
                      <a:r>
                        <a:rPr lang="ru-RU" sz="900" b="1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 июля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32079517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" y="51816"/>
            <a:ext cx="3665570" cy="359694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Экономический механизм кризиса санкций 2022 и его этапы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635646"/>
            <a:ext cx="72007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Итог решений по росту ставки рефинансирования ЦБ, запрету и ограничениям операций в иностранной валюте и началу перехода на оплату экспорта в рублях →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стабилизируется курс рубля и возвращается к февралю 2022 → ожидается дополнительное его укрепление, до 60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-65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р/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к концу 2022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Выплаты сотрудникам «ушедших» компаний и брендов еще продолжаются, доход сохраняется → поставщики надеются на лучшее, вдруг вернутся сами компании и их заказы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Правительство обсуждает механизм введения временного управления в «ушедших» компаниях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Активный поиск и запуск товаров-заменителей, логистических цепочек, формирование «окон входа» продукции санкционных компаний через Казахстан, Китай, Турцию, Эмираты и прочие страны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Российские компании активно ищут возможности и способы заменить продукцию «ушедших» компаний, готовятся новые проекты и товары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Начинается снижение ставки рефинансирования ЦБ и смягчение </a:t>
            </a:r>
            <a:r>
              <a:rPr lang="ru-RU" sz="1200">
                <a:latin typeface="Calibri" panose="020F0502020204030204" pitchFamily="34" charset="0"/>
                <a:cs typeface="Calibri" panose="020F0502020204030204" pitchFamily="34" charset="0"/>
              </a:rPr>
              <a:t>валютных ограничений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новых финансовых потоков в условиях ограничений валютных операций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Завершение активной фазы специальной военной операции в первой неделе мая (90% вероятность)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Пока еще случившиеся падение экономики и доходов населения сравнительно небольшое</a:t>
            </a:r>
          </a:p>
        </p:txBody>
      </p:sp>
    </p:spTree>
    <p:extLst>
      <p:ext uri="{BB962C8B-B14F-4D97-AF65-F5344CB8AC3E}">
        <p14:creationId xmlns:p14="http://schemas.microsoft.com/office/powerpoint/2010/main" val="164105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8D530E-0B8C-48E0-A973-65945E7C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15966"/>
              </p:ext>
            </p:extLst>
          </p:nvPr>
        </p:nvGraphicFramePr>
        <p:xfrm>
          <a:off x="114339" y="123478"/>
          <a:ext cx="8922156" cy="1355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68">
                  <a:extLst>
                    <a:ext uri="{9D8B030D-6E8A-4147-A177-3AD203B41FA5}">
                      <a16:colId xmlns:a16="http://schemas.microsoft.com/office/drawing/2014/main" val="163298545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20377980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448821530"/>
                    </a:ext>
                  </a:extLst>
                </a:gridCol>
                <a:gridCol w="405552">
                  <a:extLst>
                    <a:ext uri="{9D8B030D-6E8A-4147-A177-3AD203B41FA5}">
                      <a16:colId xmlns:a16="http://schemas.microsoft.com/office/drawing/2014/main" val="1890501462"/>
                    </a:ext>
                  </a:extLst>
                </a:gridCol>
              </a:tblGrid>
              <a:tr h="121961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Риски второй ямы кризиса, громадные возможности российских компаний перехода к росту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28415"/>
                  </a:ext>
                </a:extLst>
              </a:tr>
              <a:tr h="14635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2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Межвременье: </a:t>
                      </a:r>
                      <a:b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временная стабилизация </a:t>
                      </a:r>
                      <a:b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ожидания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60062"/>
                  </a:ext>
                </a:extLst>
              </a:tr>
              <a:tr h="400031">
                <a:tc>
                  <a:txBody>
                    <a:bodyPr/>
                    <a:lstStyle/>
                    <a:p>
                      <a:pPr marL="358775" indent="-17780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/>
                      </a:pPr>
                      <a:r>
                        <a:rPr lang="ru-RU" sz="12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Волатильность, рост с/с, открываются «окна на рынке» до 15 трлн рублей</a:t>
                      </a:r>
                    </a:p>
                  </a:txBody>
                  <a:tcPr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312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24 февраля – 28 марта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 марта – 10 мая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 мая – </a:t>
                      </a:r>
                      <a:r>
                        <a:rPr lang="ru-RU" sz="900" b="1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 июля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32079517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" y="51816"/>
            <a:ext cx="3665570" cy="287686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Экономический механизм кризиса санкций 2022 и его этапы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35646"/>
            <a:ext cx="82020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Вне зависимости от исхода специальной военной операции: санкции и экономическое давление ЕС и США усиливаются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Большинство «Уволенных» сотрудников ушедших компаний оказываются без работы и оплаты → рост безработицы +2÷3%, но впервые в истории – в том числе среди опытных и высокооплачиваемых управленцев → с потребительского рынка одномоментно исчезает платежеспособный спрос на 150-200 млрд рублей ежемесячно → сокращение розницы на 6-10% в ежемесячном выражении → на рынке труда снижение зарплат и компенсаций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~20-30% поставщиков «ушедших» компаний разоряются либо резко в 2-3 раза сокращают свои бизнесы → сокращение персонала на 0.5-1 млн чел и падение доходов у оставшихся сотрудников → дополнительное сокращение платежеспособного спроса на 100-150 млрд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, дополнительное падение розницы на 3-5%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мае-июне мультиплицирующий эффект закрытия предприятий, разрыва поставок и безработицы приведет к угрозе падения ВВП 15-20% с мая 2022 (в годовом исчислении). Как долго мы будем выходить из ямы?</a:t>
            </a:r>
          </a:p>
          <a:p>
            <a:pPr marL="90488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Компенсирующие меры для перехода к росту:</a:t>
            </a:r>
          </a:p>
          <a:p>
            <a:pPr marL="547636" lvl="1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Параллельный импорт «санкционных» товаров</a:t>
            </a:r>
          </a:p>
          <a:p>
            <a:pPr marL="547636" lvl="1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Импорт новых товаров-заменителей</a:t>
            </a:r>
          </a:p>
          <a:p>
            <a:pPr marL="547636" lvl="1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к запуску производства новых товаров на новом сырье и комплектующих</a:t>
            </a:r>
          </a:p>
          <a:p>
            <a:pPr marL="547636" lvl="1" indent="-904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Введение внешнего управления на остановившихся предприятиях «ушедших»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61853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48D530E-0B8C-48E0-A973-65945E7C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95411"/>
              </p:ext>
            </p:extLst>
          </p:nvPr>
        </p:nvGraphicFramePr>
        <p:xfrm>
          <a:off x="114339" y="120700"/>
          <a:ext cx="8922157" cy="4529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68">
                  <a:extLst>
                    <a:ext uri="{9D8B030D-6E8A-4147-A177-3AD203B41FA5}">
                      <a16:colId xmlns:a16="http://schemas.microsoft.com/office/drawing/2014/main" val="163298545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203779806"/>
                    </a:ext>
                  </a:extLst>
                </a:gridCol>
                <a:gridCol w="2838868">
                  <a:extLst>
                    <a:ext uri="{9D8B030D-6E8A-4147-A177-3AD203B41FA5}">
                      <a16:colId xmlns:a16="http://schemas.microsoft.com/office/drawing/2014/main" val="1448821530"/>
                    </a:ext>
                  </a:extLst>
                </a:gridCol>
                <a:gridCol w="405553">
                  <a:extLst>
                    <a:ext uri="{9D8B030D-6E8A-4147-A177-3AD203B41FA5}">
                      <a16:colId xmlns:a16="http://schemas.microsoft.com/office/drawing/2014/main" val="1890501462"/>
                    </a:ext>
                  </a:extLst>
                </a:gridCol>
              </a:tblGrid>
              <a:tr h="121961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+mj-lt"/>
                        <a:buAutoNum type="romanUcPeriod" startAt="3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Вторая яма кризиса, громадные возможности российских компаний перехода к росту</a:t>
                      </a:r>
                    </a:p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Формирование новой реальности,  8-12 нед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6725" indent="-285750" algn="l" defTabSz="685800" rtl="0" eaLnBrk="1" latinLnBrk="0" hangingPunct="1">
                        <a:lnSpc>
                          <a:spcPct val="90000"/>
                        </a:lnSpc>
                        <a:buFont typeface="+mj-lt"/>
                        <a:buAutoNum type="romanUcPeriod" startAt="3"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28415"/>
                  </a:ext>
                </a:extLst>
              </a:tr>
              <a:tr h="14635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+mj-lt"/>
                        <a:buAutoNum type="romanUcPeriod" startAt="2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Межвременье: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временная стабилизация 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ожидания</a:t>
                      </a:r>
                    </a:p>
                    <a:p>
                      <a:pPr marL="355600" indent="-174625" algn="l" defTabSz="6858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Рациональное осмысление, 4-6 нед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60062"/>
                  </a:ext>
                </a:extLst>
              </a:tr>
              <a:tr h="400031">
                <a:tc>
                  <a:txBody>
                    <a:bodyPr/>
                    <a:lstStyle/>
                    <a:p>
                      <a:pPr marL="358775" indent="-177800" algn="l">
                        <a:lnSpc>
                          <a:spcPct val="90000"/>
                        </a:lnSpc>
                        <a:spcBef>
                          <a:spcPts val="300"/>
                        </a:spcBef>
                        <a:buAutoNum type="romanUcPeriod"/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Волатильность, рост с/с, открываются «окна на рынке» до 15 трлн рублей</a:t>
                      </a:r>
                    </a:p>
                    <a:p>
                      <a:pPr marL="358775" indent="-177800" algn="l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Паника, 3-4 нед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312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 февраля – 28 марта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29 марта – 10 мая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 мая – 30 июля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32079517"/>
                  </a:ext>
                </a:extLst>
              </a:tr>
              <a:tr h="951140"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знаем что будет дальше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всякий случай думаем, что будет хуже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Крайне нелогичные решения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«А жизнь-то налаживается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оказывается узнаваемо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Возвращается рациональное поведение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Теперь приноровились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работает, конечно, но надо сильно стараться</a:t>
                      </a:r>
                    </a:p>
                    <a:p>
                      <a:pPr marL="180975" indent="-180975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Новые планы переходят в реализацию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67354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Население: покупки впрок продуктов, товаров первой необходимости, лекарства</a:t>
                      </a:r>
                    </a:p>
                    <a:p>
                      <a:pPr marL="87313" indent="-87313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Бизнесы: тяжелые размышления – что делать с ценами, потом резкий рост.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Население: спрос стабилизируется и даже падает ниже прежнего – проедают запасы</a:t>
                      </a:r>
                    </a:p>
                    <a:p>
                      <a:pPr marL="87313" indent="-87313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Бизнесы: активное обсуждение новых возможностей и бизнес планов: а можно ли планы на 3 года сделать за год?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Население: поиск новых работ, рост зарплат, переход к «экономному» потреблению</a:t>
                      </a:r>
                    </a:p>
                    <a:p>
                      <a:pPr marL="87313" indent="-87313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Бизнесы: банкротство тех кто плохо прошел первые два этапа и бурный рост тех, кто эффективно перезапустился на прошлых этапах 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81988"/>
                  </a:ext>
                </a:extLst>
              </a:tr>
              <a:tr h="267758">
                <a:tc>
                  <a:txBody>
                    <a:bodyPr/>
                    <a:lstStyle/>
                    <a:p>
                      <a:pPr marL="180975" indent="-180975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Заставлять себя считать цифрами, искать примеры и аналогии</a:t>
                      </a:r>
                    </a:p>
                    <a:p>
                      <a:pPr marL="180975" indent="-180975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Осмысливать сценарии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Мониторинг цен, продуктов, спроса и активности конкурентов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Детализировать сценарное планирование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Запускать новые программы роста,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Делать больше и быстрее, чем конкуренты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Выбор и старт реализации ключевого  сценария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09084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CAC23-F6A0-4974-8414-73223A0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" y="51816"/>
            <a:ext cx="3233522" cy="431702"/>
          </a:xfrm>
        </p:spPr>
        <p:txBody>
          <a:bodyPr>
            <a:normAutofit/>
          </a:bodyPr>
          <a:lstStyle/>
          <a:p>
            <a:r>
              <a:rPr lang="ru-RU" sz="1400" dirty="0"/>
              <a:t>Этапы кризиса через личную реакцию и осмысление, как их пройти</a:t>
            </a:r>
          </a:p>
        </p:txBody>
      </p:sp>
    </p:spTree>
    <p:extLst>
      <p:ext uri="{BB962C8B-B14F-4D97-AF65-F5344CB8AC3E}">
        <p14:creationId xmlns:p14="http://schemas.microsoft.com/office/powerpoint/2010/main" val="203164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6A3968-5C99-4BEA-BC3A-AE1961F9AA71}"/>
              </a:ext>
            </a:extLst>
          </p:cNvPr>
          <p:cNvSpPr txBox="1"/>
          <p:nvPr/>
        </p:nvSpPr>
        <p:spPr>
          <a:xfrm>
            <a:off x="4278080" y="3147814"/>
            <a:ext cx="4804904" cy="621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900"/>
              </a:spcBef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48685" y="1623922"/>
            <a:ext cx="3275643" cy="112784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b="1" dirty="0"/>
              <a:t>Программа преодоления кризиса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l="450" r="45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601155" y="697705"/>
            <a:ext cx="3885620" cy="3931445"/>
          </a:xfrm>
          <a:custGeom>
            <a:avLst/>
            <a:gdLst>
              <a:gd name="connsiteX0" fmla="*/ 0 w 3866322"/>
              <a:gd name="connsiteY0" fmla="*/ 0 h 3906078"/>
              <a:gd name="connsiteX1" fmla="*/ 1933161 w 3866322"/>
              <a:gd name="connsiteY1" fmla="*/ 0 h 3906078"/>
              <a:gd name="connsiteX2" fmla="*/ 1933161 w 3866322"/>
              <a:gd name="connsiteY2" fmla="*/ 0 h 3906078"/>
              <a:gd name="connsiteX3" fmla="*/ 3866322 w 3866322"/>
              <a:gd name="connsiteY3" fmla="*/ 1953039 h 3906078"/>
              <a:gd name="connsiteX4" fmla="*/ 1933161 w 3866322"/>
              <a:gd name="connsiteY4" fmla="*/ 3906078 h 3906078"/>
              <a:gd name="connsiteX5" fmla="*/ 1933161 w 3866322"/>
              <a:gd name="connsiteY5" fmla="*/ 3906078 h 3906078"/>
              <a:gd name="connsiteX6" fmla="*/ 0 w 3866322"/>
              <a:gd name="connsiteY6" fmla="*/ 3906078 h 3906078"/>
              <a:gd name="connsiteX7" fmla="*/ 0 w 3866322"/>
              <a:gd name="connsiteY7" fmla="*/ 0 h 3906078"/>
              <a:gd name="connsiteX0" fmla="*/ 0 w 3866322"/>
              <a:gd name="connsiteY0" fmla="*/ 19879 h 3925957"/>
              <a:gd name="connsiteX1" fmla="*/ 1933161 w 3866322"/>
              <a:gd name="connsiteY1" fmla="*/ 19879 h 3925957"/>
              <a:gd name="connsiteX2" fmla="*/ 1933161 w 3866322"/>
              <a:gd name="connsiteY2" fmla="*/ 19879 h 3925957"/>
              <a:gd name="connsiteX3" fmla="*/ 1918252 w 3866322"/>
              <a:gd name="connsiteY3" fmla="*/ 0 h 3925957"/>
              <a:gd name="connsiteX4" fmla="*/ 3866322 w 3866322"/>
              <a:gd name="connsiteY4" fmla="*/ 1972918 h 3925957"/>
              <a:gd name="connsiteX5" fmla="*/ 1933161 w 3866322"/>
              <a:gd name="connsiteY5" fmla="*/ 3925957 h 3925957"/>
              <a:gd name="connsiteX6" fmla="*/ 1933161 w 3866322"/>
              <a:gd name="connsiteY6" fmla="*/ 3925957 h 3925957"/>
              <a:gd name="connsiteX7" fmla="*/ 0 w 3866322"/>
              <a:gd name="connsiteY7" fmla="*/ 3925957 h 3925957"/>
              <a:gd name="connsiteX8" fmla="*/ 0 w 3866322"/>
              <a:gd name="connsiteY8" fmla="*/ 19879 h 3925957"/>
              <a:gd name="connsiteX0" fmla="*/ 0 w 3866322"/>
              <a:gd name="connsiteY0" fmla="*/ 0 h 3906078"/>
              <a:gd name="connsiteX1" fmla="*/ 1933161 w 3866322"/>
              <a:gd name="connsiteY1" fmla="*/ 0 h 3906078"/>
              <a:gd name="connsiteX2" fmla="*/ 1933161 w 3866322"/>
              <a:gd name="connsiteY2" fmla="*/ 0 h 3906078"/>
              <a:gd name="connsiteX3" fmla="*/ 1987826 w 3866322"/>
              <a:gd name="connsiteY3" fmla="*/ 49695 h 3906078"/>
              <a:gd name="connsiteX4" fmla="*/ 3866322 w 3866322"/>
              <a:gd name="connsiteY4" fmla="*/ 1953039 h 3906078"/>
              <a:gd name="connsiteX5" fmla="*/ 1933161 w 3866322"/>
              <a:gd name="connsiteY5" fmla="*/ 3906078 h 3906078"/>
              <a:gd name="connsiteX6" fmla="*/ 1933161 w 3866322"/>
              <a:gd name="connsiteY6" fmla="*/ 3906078 h 3906078"/>
              <a:gd name="connsiteX7" fmla="*/ 0 w 3866322"/>
              <a:gd name="connsiteY7" fmla="*/ 3906078 h 3906078"/>
              <a:gd name="connsiteX8" fmla="*/ 0 w 3866322"/>
              <a:gd name="connsiteY8" fmla="*/ 0 h 3906078"/>
              <a:gd name="connsiteX0" fmla="*/ 0 w 3866322"/>
              <a:gd name="connsiteY0" fmla="*/ 0 h 3906078"/>
              <a:gd name="connsiteX1" fmla="*/ 1933161 w 3866322"/>
              <a:gd name="connsiteY1" fmla="*/ 0 h 3906078"/>
              <a:gd name="connsiteX2" fmla="*/ 1873526 w 3866322"/>
              <a:gd name="connsiteY2" fmla="*/ 0 h 3906078"/>
              <a:gd name="connsiteX3" fmla="*/ 1987826 w 3866322"/>
              <a:gd name="connsiteY3" fmla="*/ 49695 h 3906078"/>
              <a:gd name="connsiteX4" fmla="*/ 3866322 w 3866322"/>
              <a:gd name="connsiteY4" fmla="*/ 1953039 h 3906078"/>
              <a:gd name="connsiteX5" fmla="*/ 1933161 w 3866322"/>
              <a:gd name="connsiteY5" fmla="*/ 3906078 h 3906078"/>
              <a:gd name="connsiteX6" fmla="*/ 1933161 w 3866322"/>
              <a:gd name="connsiteY6" fmla="*/ 3906078 h 3906078"/>
              <a:gd name="connsiteX7" fmla="*/ 0 w 3866322"/>
              <a:gd name="connsiteY7" fmla="*/ 3906078 h 3906078"/>
              <a:gd name="connsiteX8" fmla="*/ 0 w 3866322"/>
              <a:gd name="connsiteY8" fmla="*/ 0 h 3906078"/>
              <a:gd name="connsiteX0" fmla="*/ 0 w 3866322"/>
              <a:gd name="connsiteY0" fmla="*/ 0 h 3906078"/>
              <a:gd name="connsiteX1" fmla="*/ 1873526 w 3866322"/>
              <a:gd name="connsiteY1" fmla="*/ 0 h 3906078"/>
              <a:gd name="connsiteX2" fmla="*/ 1987826 w 3866322"/>
              <a:gd name="connsiteY2" fmla="*/ 49695 h 3906078"/>
              <a:gd name="connsiteX3" fmla="*/ 3866322 w 3866322"/>
              <a:gd name="connsiteY3" fmla="*/ 1953039 h 3906078"/>
              <a:gd name="connsiteX4" fmla="*/ 1933161 w 3866322"/>
              <a:gd name="connsiteY4" fmla="*/ 3906078 h 3906078"/>
              <a:gd name="connsiteX5" fmla="*/ 1933161 w 3866322"/>
              <a:gd name="connsiteY5" fmla="*/ 3906078 h 3906078"/>
              <a:gd name="connsiteX6" fmla="*/ 0 w 3866322"/>
              <a:gd name="connsiteY6" fmla="*/ 3906078 h 3906078"/>
              <a:gd name="connsiteX7" fmla="*/ 0 w 3866322"/>
              <a:gd name="connsiteY7" fmla="*/ 0 h 3906078"/>
              <a:gd name="connsiteX0" fmla="*/ 0 w 3866322"/>
              <a:gd name="connsiteY0" fmla="*/ 0 h 3906078"/>
              <a:gd name="connsiteX1" fmla="*/ 1873526 w 3866322"/>
              <a:gd name="connsiteY1" fmla="*/ 0 h 3906078"/>
              <a:gd name="connsiteX2" fmla="*/ 1987826 w 3866322"/>
              <a:gd name="connsiteY2" fmla="*/ 49695 h 3906078"/>
              <a:gd name="connsiteX3" fmla="*/ 3866322 w 3866322"/>
              <a:gd name="connsiteY3" fmla="*/ 1953039 h 3906078"/>
              <a:gd name="connsiteX4" fmla="*/ 1933161 w 3866322"/>
              <a:gd name="connsiteY4" fmla="*/ 3906078 h 3906078"/>
              <a:gd name="connsiteX5" fmla="*/ 1933161 w 3866322"/>
              <a:gd name="connsiteY5" fmla="*/ 3906078 h 3906078"/>
              <a:gd name="connsiteX6" fmla="*/ 0 w 3866322"/>
              <a:gd name="connsiteY6" fmla="*/ 3906078 h 3906078"/>
              <a:gd name="connsiteX7" fmla="*/ 0 w 3866322"/>
              <a:gd name="connsiteY7" fmla="*/ 0 h 3906078"/>
              <a:gd name="connsiteX0" fmla="*/ 0 w 3866322"/>
              <a:gd name="connsiteY0" fmla="*/ 2381 h 3908459"/>
              <a:gd name="connsiteX1" fmla="*/ 1835426 w 3866322"/>
              <a:gd name="connsiteY1" fmla="*/ 0 h 3908459"/>
              <a:gd name="connsiteX2" fmla="*/ 1987826 w 3866322"/>
              <a:gd name="connsiteY2" fmla="*/ 52076 h 3908459"/>
              <a:gd name="connsiteX3" fmla="*/ 3866322 w 3866322"/>
              <a:gd name="connsiteY3" fmla="*/ 1955420 h 3908459"/>
              <a:gd name="connsiteX4" fmla="*/ 1933161 w 3866322"/>
              <a:gd name="connsiteY4" fmla="*/ 3908459 h 3908459"/>
              <a:gd name="connsiteX5" fmla="*/ 1933161 w 3866322"/>
              <a:gd name="connsiteY5" fmla="*/ 3908459 h 3908459"/>
              <a:gd name="connsiteX6" fmla="*/ 0 w 3866322"/>
              <a:gd name="connsiteY6" fmla="*/ 3908459 h 3908459"/>
              <a:gd name="connsiteX7" fmla="*/ 0 w 3866322"/>
              <a:gd name="connsiteY7" fmla="*/ 2381 h 3908459"/>
              <a:gd name="connsiteX0" fmla="*/ 0 w 3866322"/>
              <a:gd name="connsiteY0" fmla="*/ 2381 h 3908459"/>
              <a:gd name="connsiteX1" fmla="*/ 1835426 w 3866322"/>
              <a:gd name="connsiteY1" fmla="*/ 0 h 3908459"/>
              <a:gd name="connsiteX2" fmla="*/ 1987826 w 3866322"/>
              <a:gd name="connsiteY2" fmla="*/ 52076 h 3908459"/>
              <a:gd name="connsiteX3" fmla="*/ 3866322 w 3866322"/>
              <a:gd name="connsiteY3" fmla="*/ 1955420 h 3908459"/>
              <a:gd name="connsiteX4" fmla="*/ 1933161 w 3866322"/>
              <a:gd name="connsiteY4" fmla="*/ 3908459 h 3908459"/>
              <a:gd name="connsiteX5" fmla="*/ 1933161 w 3866322"/>
              <a:gd name="connsiteY5" fmla="*/ 3908459 h 3908459"/>
              <a:gd name="connsiteX6" fmla="*/ 0 w 3866322"/>
              <a:gd name="connsiteY6" fmla="*/ 3908459 h 3908459"/>
              <a:gd name="connsiteX7" fmla="*/ 0 w 3866322"/>
              <a:gd name="connsiteY7" fmla="*/ 2381 h 3908459"/>
              <a:gd name="connsiteX0" fmla="*/ 0 w 3866322"/>
              <a:gd name="connsiteY0" fmla="*/ 2381 h 3908459"/>
              <a:gd name="connsiteX1" fmla="*/ 1835426 w 3866322"/>
              <a:gd name="connsiteY1" fmla="*/ 0 h 3908459"/>
              <a:gd name="connsiteX2" fmla="*/ 1987826 w 3866322"/>
              <a:gd name="connsiteY2" fmla="*/ 52076 h 3908459"/>
              <a:gd name="connsiteX3" fmla="*/ 3866322 w 3866322"/>
              <a:gd name="connsiteY3" fmla="*/ 1955420 h 3908459"/>
              <a:gd name="connsiteX4" fmla="*/ 1933161 w 3866322"/>
              <a:gd name="connsiteY4" fmla="*/ 3908459 h 3908459"/>
              <a:gd name="connsiteX5" fmla="*/ 1933161 w 3866322"/>
              <a:gd name="connsiteY5" fmla="*/ 3908459 h 3908459"/>
              <a:gd name="connsiteX6" fmla="*/ 0 w 3866322"/>
              <a:gd name="connsiteY6" fmla="*/ 3908459 h 3908459"/>
              <a:gd name="connsiteX7" fmla="*/ 0 w 3866322"/>
              <a:gd name="connsiteY7" fmla="*/ 2381 h 3908459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33161 w 3866322"/>
              <a:gd name="connsiteY4" fmla="*/ 3908750 h 3908750"/>
              <a:gd name="connsiteX5" fmla="*/ 1933161 w 3866322"/>
              <a:gd name="connsiteY5" fmla="*/ 3908750 h 3908750"/>
              <a:gd name="connsiteX6" fmla="*/ 0 w 3866322"/>
              <a:gd name="connsiteY6" fmla="*/ 3908750 h 3908750"/>
              <a:gd name="connsiteX7" fmla="*/ 0 w 3866322"/>
              <a:gd name="connsiteY7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33161 w 3866322"/>
              <a:gd name="connsiteY4" fmla="*/ 3908750 h 3908750"/>
              <a:gd name="connsiteX5" fmla="*/ 1933161 w 3866322"/>
              <a:gd name="connsiteY5" fmla="*/ 3908750 h 3908750"/>
              <a:gd name="connsiteX6" fmla="*/ 0 w 3866322"/>
              <a:gd name="connsiteY6" fmla="*/ 3908750 h 3908750"/>
              <a:gd name="connsiteX7" fmla="*/ 0 w 3866322"/>
              <a:gd name="connsiteY7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54178 w 3866322"/>
              <a:gd name="connsiteY4" fmla="*/ 3885353 h 3908750"/>
              <a:gd name="connsiteX5" fmla="*/ 1933161 w 3866322"/>
              <a:gd name="connsiteY5" fmla="*/ 3908750 h 3908750"/>
              <a:gd name="connsiteX6" fmla="*/ 1933161 w 3866322"/>
              <a:gd name="connsiteY6" fmla="*/ 3908750 h 3908750"/>
              <a:gd name="connsiteX7" fmla="*/ 0 w 3866322"/>
              <a:gd name="connsiteY7" fmla="*/ 3908750 h 3908750"/>
              <a:gd name="connsiteX8" fmla="*/ 0 w 3866322"/>
              <a:gd name="connsiteY8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54178 w 3866322"/>
              <a:gd name="connsiteY4" fmla="*/ 3885353 h 3908750"/>
              <a:gd name="connsiteX5" fmla="*/ 1933161 w 3866322"/>
              <a:gd name="connsiteY5" fmla="*/ 3908750 h 3908750"/>
              <a:gd name="connsiteX6" fmla="*/ 1890298 w 3866322"/>
              <a:gd name="connsiteY6" fmla="*/ 3908750 h 3908750"/>
              <a:gd name="connsiteX7" fmla="*/ 0 w 3866322"/>
              <a:gd name="connsiteY7" fmla="*/ 3908750 h 3908750"/>
              <a:gd name="connsiteX8" fmla="*/ 0 w 3866322"/>
              <a:gd name="connsiteY8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54178 w 3866322"/>
              <a:gd name="connsiteY4" fmla="*/ 3885353 h 3908750"/>
              <a:gd name="connsiteX5" fmla="*/ 1890298 w 3866322"/>
              <a:gd name="connsiteY5" fmla="*/ 3908750 h 3908750"/>
              <a:gd name="connsiteX6" fmla="*/ 0 w 3866322"/>
              <a:gd name="connsiteY6" fmla="*/ 3908750 h 3908750"/>
              <a:gd name="connsiteX7" fmla="*/ 0 w 3866322"/>
              <a:gd name="connsiteY7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54178 w 3866322"/>
              <a:gd name="connsiteY4" fmla="*/ 3885353 h 3908750"/>
              <a:gd name="connsiteX5" fmla="*/ 1890298 w 3866322"/>
              <a:gd name="connsiteY5" fmla="*/ 3908750 h 3908750"/>
              <a:gd name="connsiteX6" fmla="*/ 0 w 3866322"/>
              <a:gd name="connsiteY6" fmla="*/ 3908750 h 3908750"/>
              <a:gd name="connsiteX7" fmla="*/ 0 w 3866322"/>
              <a:gd name="connsiteY7" fmla="*/ 2672 h 3908750"/>
              <a:gd name="connsiteX0" fmla="*/ 0 w 3866322"/>
              <a:gd name="connsiteY0" fmla="*/ 2672 h 3908750"/>
              <a:gd name="connsiteX1" fmla="*/ 1835426 w 3866322"/>
              <a:gd name="connsiteY1" fmla="*/ 291 h 3908750"/>
              <a:gd name="connsiteX2" fmla="*/ 1987826 w 3866322"/>
              <a:gd name="connsiteY2" fmla="*/ 52367 h 3908750"/>
              <a:gd name="connsiteX3" fmla="*/ 3866322 w 3866322"/>
              <a:gd name="connsiteY3" fmla="*/ 1955711 h 3908750"/>
              <a:gd name="connsiteX4" fmla="*/ 1954178 w 3866322"/>
              <a:gd name="connsiteY4" fmla="*/ 3885353 h 3908750"/>
              <a:gd name="connsiteX5" fmla="*/ 1890298 w 3866322"/>
              <a:gd name="connsiteY5" fmla="*/ 3908750 h 3908750"/>
              <a:gd name="connsiteX6" fmla="*/ 0 w 3866322"/>
              <a:gd name="connsiteY6" fmla="*/ 3908750 h 3908750"/>
              <a:gd name="connsiteX7" fmla="*/ 0 w 3866322"/>
              <a:gd name="connsiteY7" fmla="*/ 2672 h 3908750"/>
              <a:gd name="connsiteX0" fmla="*/ 0 w 3866322"/>
              <a:gd name="connsiteY0" fmla="*/ 2672 h 3913512"/>
              <a:gd name="connsiteX1" fmla="*/ 1835426 w 3866322"/>
              <a:gd name="connsiteY1" fmla="*/ 291 h 3913512"/>
              <a:gd name="connsiteX2" fmla="*/ 1987826 w 3866322"/>
              <a:gd name="connsiteY2" fmla="*/ 52367 h 3913512"/>
              <a:gd name="connsiteX3" fmla="*/ 3866322 w 3866322"/>
              <a:gd name="connsiteY3" fmla="*/ 1955711 h 3913512"/>
              <a:gd name="connsiteX4" fmla="*/ 1954178 w 3866322"/>
              <a:gd name="connsiteY4" fmla="*/ 3885353 h 3913512"/>
              <a:gd name="connsiteX5" fmla="*/ 1845054 w 3866322"/>
              <a:gd name="connsiteY5" fmla="*/ 3913512 h 3913512"/>
              <a:gd name="connsiteX6" fmla="*/ 0 w 3866322"/>
              <a:gd name="connsiteY6" fmla="*/ 3908750 h 3913512"/>
              <a:gd name="connsiteX7" fmla="*/ 0 w 3866322"/>
              <a:gd name="connsiteY7" fmla="*/ 2672 h 3913512"/>
              <a:gd name="connsiteX0" fmla="*/ 0 w 3866322"/>
              <a:gd name="connsiteY0" fmla="*/ 2672 h 3913512"/>
              <a:gd name="connsiteX1" fmla="*/ 1835426 w 3866322"/>
              <a:gd name="connsiteY1" fmla="*/ 291 h 3913512"/>
              <a:gd name="connsiteX2" fmla="*/ 1987826 w 3866322"/>
              <a:gd name="connsiteY2" fmla="*/ 52367 h 3913512"/>
              <a:gd name="connsiteX3" fmla="*/ 3866322 w 3866322"/>
              <a:gd name="connsiteY3" fmla="*/ 1955711 h 3913512"/>
              <a:gd name="connsiteX4" fmla="*/ 1954178 w 3866322"/>
              <a:gd name="connsiteY4" fmla="*/ 3885353 h 3913512"/>
              <a:gd name="connsiteX5" fmla="*/ 1845054 w 3866322"/>
              <a:gd name="connsiteY5" fmla="*/ 3913512 h 3913512"/>
              <a:gd name="connsiteX6" fmla="*/ 0 w 3866322"/>
              <a:gd name="connsiteY6" fmla="*/ 3908750 h 3913512"/>
              <a:gd name="connsiteX7" fmla="*/ 0 w 3866322"/>
              <a:gd name="connsiteY7" fmla="*/ 2672 h 3913512"/>
              <a:gd name="connsiteX0" fmla="*/ 0 w 3866322"/>
              <a:gd name="connsiteY0" fmla="*/ 2672 h 3913512"/>
              <a:gd name="connsiteX1" fmla="*/ 25366 w 3866322"/>
              <a:gd name="connsiteY1" fmla="*/ 1534 h 3913512"/>
              <a:gd name="connsiteX2" fmla="*/ 1835426 w 3866322"/>
              <a:gd name="connsiteY2" fmla="*/ 291 h 3913512"/>
              <a:gd name="connsiteX3" fmla="*/ 1987826 w 3866322"/>
              <a:gd name="connsiteY3" fmla="*/ 52367 h 3913512"/>
              <a:gd name="connsiteX4" fmla="*/ 3866322 w 3866322"/>
              <a:gd name="connsiteY4" fmla="*/ 1955711 h 3913512"/>
              <a:gd name="connsiteX5" fmla="*/ 1954178 w 3866322"/>
              <a:gd name="connsiteY5" fmla="*/ 3885353 h 3913512"/>
              <a:gd name="connsiteX6" fmla="*/ 1845054 w 3866322"/>
              <a:gd name="connsiteY6" fmla="*/ 3913512 h 3913512"/>
              <a:gd name="connsiteX7" fmla="*/ 0 w 3866322"/>
              <a:gd name="connsiteY7" fmla="*/ 3908750 h 3913512"/>
              <a:gd name="connsiteX8" fmla="*/ 0 w 3866322"/>
              <a:gd name="connsiteY8" fmla="*/ 2672 h 3913512"/>
              <a:gd name="connsiteX0" fmla="*/ 0 w 3866322"/>
              <a:gd name="connsiteY0" fmla="*/ 88397 h 3913512"/>
              <a:gd name="connsiteX1" fmla="*/ 25366 w 3866322"/>
              <a:gd name="connsiteY1" fmla="*/ 1534 h 3913512"/>
              <a:gd name="connsiteX2" fmla="*/ 1835426 w 3866322"/>
              <a:gd name="connsiteY2" fmla="*/ 291 h 3913512"/>
              <a:gd name="connsiteX3" fmla="*/ 1987826 w 3866322"/>
              <a:gd name="connsiteY3" fmla="*/ 52367 h 3913512"/>
              <a:gd name="connsiteX4" fmla="*/ 3866322 w 3866322"/>
              <a:gd name="connsiteY4" fmla="*/ 1955711 h 3913512"/>
              <a:gd name="connsiteX5" fmla="*/ 1954178 w 3866322"/>
              <a:gd name="connsiteY5" fmla="*/ 3885353 h 3913512"/>
              <a:gd name="connsiteX6" fmla="*/ 1845054 w 3866322"/>
              <a:gd name="connsiteY6" fmla="*/ 3913512 h 3913512"/>
              <a:gd name="connsiteX7" fmla="*/ 0 w 3866322"/>
              <a:gd name="connsiteY7" fmla="*/ 3908750 h 3913512"/>
              <a:gd name="connsiteX8" fmla="*/ 0 w 3866322"/>
              <a:gd name="connsiteY8" fmla="*/ 88397 h 3913512"/>
              <a:gd name="connsiteX0" fmla="*/ 0 w 3866322"/>
              <a:gd name="connsiteY0" fmla="*/ 91626 h 3916741"/>
              <a:gd name="connsiteX1" fmla="*/ 72991 w 3866322"/>
              <a:gd name="connsiteY1" fmla="*/ 0 h 3916741"/>
              <a:gd name="connsiteX2" fmla="*/ 1835426 w 3866322"/>
              <a:gd name="connsiteY2" fmla="*/ 3520 h 3916741"/>
              <a:gd name="connsiteX3" fmla="*/ 1987826 w 3866322"/>
              <a:gd name="connsiteY3" fmla="*/ 55596 h 3916741"/>
              <a:gd name="connsiteX4" fmla="*/ 3866322 w 3866322"/>
              <a:gd name="connsiteY4" fmla="*/ 1958940 h 3916741"/>
              <a:gd name="connsiteX5" fmla="*/ 1954178 w 3866322"/>
              <a:gd name="connsiteY5" fmla="*/ 3888582 h 3916741"/>
              <a:gd name="connsiteX6" fmla="*/ 1845054 w 3866322"/>
              <a:gd name="connsiteY6" fmla="*/ 3916741 h 3916741"/>
              <a:gd name="connsiteX7" fmla="*/ 0 w 3866322"/>
              <a:gd name="connsiteY7" fmla="*/ 3911979 h 3916741"/>
              <a:gd name="connsiteX8" fmla="*/ 0 w 3866322"/>
              <a:gd name="connsiteY8" fmla="*/ 91626 h 3916741"/>
              <a:gd name="connsiteX0" fmla="*/ 0 w 3866322"/>
              <a:gd name="connsiteY0" fmla="*/ 91626 h 3916741"/>
              <a:gd name="connsiteX1" fmla="*/ 72991 w 3866322"/>
              <a:gd name="connsiteY1" fmla="*/ 0 h 3916741"/>
              <a:gd name="connsiteX2" fmla="*/ 1835426 w 3866322"/>
              <a:gd name="connsiteY2" fmla="*/ 3520 h 3916741"/>
              <a:gd name="connsiteX3" fmla="*/ 1987826 w 3866322"/>
              <a:gd name="connsiteY3" fmla="*/ 55596 h 3916741"/>
              <a:gd name="connsiteX4" fmla="*/ 3866322 w 3866322"/>
              <a:gd name="connsiteY4" fmla="*/ 1958940 h 3916741"/>
              <a:gd name="connsiteX5" fmla="*/ 1954178 w 3866322"/>
              <a:gd name="connsiteY5" fmla="*/ 3888582 h 3916741"/>
              <a:gd name="connsiteX6" fmla="*/ 1845054 w 3866322"/>
              <a:gd name="connsiteY6" fmla="*/ 3916741 h 3916741"/>
              <a:gd name="connsiteX7" fmla="*/ 0 w 3866322"/>
              <a:gd name="connsiteY7" fmla="*/ 3911979 h 3916741"/>
              <a:gd name="connsiteX8" fmla="*/ 0 w 3866322"/>
              <a:gd name="connsiteY8" fmla="*/ 91626 h 3916741"/>
              <a:gd name="connsiteX0" fmla="*/ 1229 w 3867551"/>
              <a:gd name="connsiteY0" fmla="*/ 91626 h 3916741"/>
              <a:gd name="connsiteX1" fmla="*/ 74220 w 3867551"/>
              <a:gd name="connsiteY1" fmla="*/ 0 h 3916741"/>
              <a:gd name="connsiteX2" fmla="*/ 1836655 w 3867551"/>
              <a:gd name="connsiteY2" fmla="*/ 3520 h 3916741"/>
              <a:gd name="connsiteX3" fmla="*/ 1989055 w 3867551"/>
              <a:gd name="connsiteY3" fmla="*/ 55596 h 3916741"/>
              <a:gd name="connsiteX4" fmla="*/ 3867551 w 3867551"/>
              <a:gd name="connsiteY4" fmla="*/ 1958940 h 3916741"/>
              <a:gd name="connsiteX5" fmla="*/ 1955407 w 3867551"/>
              <a:gd name="connsiteY5" fmla="*/ 3888582 h 3916741"/>
              <a:gd name="connsiteX6" fmla="*/ 1846283 w 3867551"/>
              <a:gd name="connsiteY6" fmla="*/ 3916741 h 3916741"/>
              <a:gd name="connsiteX7" fmla="*/ 1229 w 3867551"/>
              <a:gd name="connsiteY7" fmla="*/ 3911979 h 3916741"/>
              <a:gd name="connsiteX8" fmla="*/ 1229 w 3867551"/>
              <a:gd name="connsiteY8" fmla="*/ 91626 h 3916741"/>
              <a:gd name="connsiteX0" fmla="*/ 1229 w 3867551"/>
              <a:gd name="connsiteY0" fmla="*/ 91626 h 3916741"/>
              <a:gd name="connsiteX1" fmla="*/ 74220 w 3867551"/>
              <a:gd name="connsiteY1" fmla="*/ 0 h 3916741"/>
              <a:gd name="connsiteX2" fmla="*/ 1836655 w 3867551"/>
              <a:gd name="connsiteY2" fmla="*/ 3520 h 3916741"/>
              <a:gd name="connsiteX3" fmla="*/ 1989055 w 3867551"/>
              <a:gd name="connsiteY3" fmla="*/ 55596 h 3916741"/>
              <a:gd name="connsiteX4" fmla="*/ 3867551 w 3867551"/>
              <a:gd name="connsiteY4" fmla="*/ 1958940 h 3916741"/>
              <a:gd name="connsiteX5" fmla="*/ 1955407 w 3867551"/>
              <a:gd name="connsiteY5" fmla="*/ 3888582 h 3916741"/>
              <a:gd name="connsiteX6" fmla="*/ 1846283 w 3867551"/>
              <a:gd name="connsiteY6" fmla="*/ 3916741 h 3916741"/>
              <a:gd name="connsiteX7" fmla="*/ 1229 w 3867551"/>
              <a:gd name="connsiteY7" fmla="*/ 3911979 h 3916741"/>
              <a:gd name="connsiteX8" fmla="*/ 402 w 3867551"/>
              <a:gd name="connsiteY8" fmla="*/ 3881439 h 3916741"/>
              <a:gd name="connsiteX9" fmla="*/ 1229 w 3867551"/>
              <a:gd name="connsiteY9" fmla="*/ 91626 h 3916741"/>
              <a:gd name="connsiteX0" fmla="*/ 1229 w 3867551"/>
              <a:gd name="connsiteY0" fmla="*/ 91626 h 3916741"/>
              <a:gd name="connsiteX1" fmla="*/ 74220 w 3867551"/>
              <a:gd name="connsiteY1" fmla="*/ 0 h 3916741"/>
              <a:gd name="connsiteX2" fmla="*/ 1836655 w 3867551"/>
              <a:gd name="connsiteY2" fmla="*/ 3520 h 3916741"/>
              <a:gd name="connsiteX3" fmla="*/ 1989055 w 3867551"/>
              <a:gd name="connsiteY3" fmla="*/ 55596 h 3916741"/>
              <a:gd name="connsiteX4" fmla="*/ 3867551 w 3867551"/>
              <a:gd name="connsiteY4" fmla="*/ 1958940 h 3916741"/>
              <a:gd name="connsiteX5" fmla="*/ 1955407 w 3867551"/>
              <a:gd name="connsiteY5" fmla="*/ 3888582 h 3916741"/>
              <a:gd name="connsiteX6" fmla="*/ 1846283 w 3867551"/>
              <a:gd name="connsiteY6" fmla="*/ 3916741 h 3916741"/>
              <a:gd name="connsiteX7" fmla="*/ 55998 w 3867551"/>
              <a:gd name="connsiteY7" fmla="*/ 3914360 h 3916741"/>
              <a:gd name="connsiteX8" fmla="*/ 402 w 3867551"/>
              <a:gd name="connsiteY8" fmla="*/ 3881439 h 3916741"/>
              <a:gd name="connsiteX9" fmla="*/ 1229 w 3867551"/>
              <a:gd name="connsiteY9" fmla="*/ 91626 h 3916741"/>
              <a:gd name="connsiteX0" fmla="*/ 1229 w 3867551"/>
              <a:gd name="connsiteY0" fmla="*/ 91626 h 3916741"/>
              <a:gd name="connsiteX1" fmla="*/ 74220 w 3867551"/>
              <a:gd name="connsiteY1" fmla="*/ 0 h 3916741"/>
              <a:gd name="connsiteX2" fmla="*/ 1836655 w 3867551"/>
              <a:gd name="connsiteY2" fmla="*/ 3520 h 3916741"/>
              <a:gd name="connsiteX3" fmla="*/ 1989055 w 3867551"/>
              <a:gd name="connsiteY3" fmla="*/ 55596 h 3916741"/>
              <a:gd name="connsiteX4" fmla="*/ 3867551 w 3867551"/>
              <a:gd name="connsiteY4" fmla="*/ 1958940 h 3916741"/>
              <a:gd name="connsiteX5" fmla="*/ 1955407 w 3867551"/>
              <a:gd name="connsiteY5" fmla="*/ 3888582 h 3916741"/>
              <a:gd name="connsiteX6" fmla="*/ 1846283 w 3867551"/>
              <a:gd name="connsiteY6" fmla="*/ 3916741 h 3916741"/>
              <a:gd name="connsiteX7" fmla="*/ 55998 w 3867551"/>
              <a:gd name="connsiteY7" fmla="*/ 3914360 h 3916741"/>
              <a:gd name="connsiteX8" fmla="*/ 2783 w 3867551"/>
              <a:gd name="connsiteY8" fmla="*/ 3867151 h 3916741"/>
              <a:gd name="connsiteX9" fmla="*/ 1229 w 3867551"/>
              <a:gd name="connsiteY9" fmla="*/ 91626 h 3916741"/>
              <a:gd name="connsiteX0" fmla="*/ 1229 w 3867551"/>
              <a:gd name="connsiteY0" fmla="*/ 91626 h 3916741"/>
              <a:gd name="connsiteX1" fmla="*/ 74220 w 3867551"/>
              <a:gd name="connsiteY1" fmla="*/ 0 h 3916741"/>
              <a:gd name="connsiteX2" fmla="*/ 1836655 w 3867551"/>
              <a:gd name="connsiteY2" fmla="*/ 3520 h 3916741"/>
              <a:gd name="connsiteX3" fmla="*/ 1989055 w 3867551"/>
              <a:gd name="connsiteY3" fmla="*/ 55596 h 3916741"/>
              <a:gd name="connsiteX4" fmla="*/ 3867551 w 3867551"/>
              <a:gd name="connsiteY4" fmla="*/ 1958940 h 3916741"/>
              <a:gd name="connsiteX5" fmla="*/ 1955407 w 3867551"/>
              <a:gd name="connsiteY5" fmla="*/ 3888582 h 3916741"/>
              <a:gd name="connsiteX6" fmla="*/ 1846283 w 3867551"/>
              <a:gd name="connsiteY6" fmla="*/ 3916741 h 3916741"/>
              <a:gd name="connsiteX7" fmla="*/ 55998 w 3867551"/>
              <a:gd name="connsiteY7" fmla="*/ 3914360 h 3916741"/>
              <a:gd name="connsiteX8" fmla="*/ 2783 w 3867551"/>
              <a:gd name="connsiteY8" fmla="*/ 3867151 h 3916741"/>
              <a:gd name="connsiteX9" fmla="*/ 1229 w 3867551"/>
              <a:gd name="connsiteY9" fmla="*/ 91626 h 39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7551" h="3916741">
                <a:moveTo>
                  <a:pt x="1229" y="91626"/>
                </a:moveTo>
                <a:cubicBezTo>
                  <a:pt x="-3016" y="22984"/>
                  <a:pt x="-116" y="1967"/>
                  <a:pt x="74220" y="0"/>
                </a:cubicBezTo>
                <a:lnTo>
                  <a:pt x="1836655" y="3520"/>
                </a:lnTo>
                <a:cubicBezTo>
                  <a:pt x="1928975" y="1145"/>
                  <a:pt x="1946193" y="12837"/>
                  <a:pt x="1989055" y="55596"/>
                </a:cubicBezTo>
                <a:lnTo>
                  <a:pt x="3867551" y="1958940"/>
                </a:lnTo>
                <a:lnTo>
                  <a:pt x="1955407" y="3888582"/>
                </a:lnTo>
                <a:cubicBezTo>
                  <a:pt x="1931733" y="3910668"/>
                  <a:pt x="1910438" y="3913704"/>
                  <a:pt x="1846283" y="3916741"/>
                </a:cubicBezTo>
                <a:lnTo>
                  <a:pt x="55998" y="3914360"/>
                </a:lnTo>
                <a:cubicBezTo>
                  <a:pt x="-1428" y="3913705"/>
                  <a:pt x="3059" y="3877331"/>
                  <a:pt x="2783" y="3867151"/>
                </a:cubicBezTo>
                <a:cubicBezTo>
                  <a:pt x="3059" y="2603880"/>
                  <a:pt x="953" y="1354897"/>
                  <a:pt x="1229" y="91626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70C0"/>
            </a:solidFill>
          </a:ln>
          <a:effectLst/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marL="222245" indent="-171446" defTabSz="914378">
              <a:spcBef>
                <a:spcPts val="300"/>
              </a:spcBef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endParaRPr lang="ru-RU" sz="1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ED394-68D0-4BFA-A7CB-0DB37E2023E1}"/>
              </a:ext>
            </a:extLst>
          </p:cNvPr>
          <p:cNvSpPr txBox="1"/>
          <p:nvPr/>
        </p:nvSpPr>
        <p:spPr>
          <a:xfrm>
            <a:off x="316523" y="1114717"/>
            <a:ext cx="3726945" cy="363897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сейчас в стрессе. Последние дни принесли массу негатива </a:t>
            </a:r>
            <a:b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менеджерам необходимы важнейшие ответы: </a:t>
            </a:r>
          </a:p>
          <a:p>
            <a:pPr marL="177800" lvl="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какая будет инфляция в отрасли, что произойдет с ценами на сырье и будет ли оно доступно, как меняется спрос потребителей, какие ценовые сегменты востребованы;</a:t>
            </a:r>
          </a:p>
          <a:p>
            <a:pPr marL="177800" lvl="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ответы на эти вопросы надо аргументировано найти в ближайшие недели, даже дни. Изменяющаяся обстановка требует регулярно вносить коррективы;</a:t>
            </a:r>
          </a:p>
          <a:p>
            <a:pPr lvl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 кризис кардинально отличается от всех предыдущих. Готовых решений для него нет, требуются </a:t>
            </a:r>
            <a:r>
              <a:rPr lang="ru-RU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кастомизированные</a:t>
            </a: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планы сохранения бизнеса и его развития на открывающиеся ниши.</a:t>
            </a:r>
          </a:p>
          <a:p>
            <a:pPr lvl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Важнейшие решения, которые необходимо принять сейчас и постоянно </a:t>
            </a:r>
            <a:r>
              <a:rPr lang="ru-RU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мониторить</a:t>
            </a: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следующие 6 месяцев</a:t>
            </a:r>
          </a:p>
          <a:p>
            <a:pPr marL="17780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Портфель продуктов, динамическое ценообразование</a:t>
            </a:r>
          </a:p>
          <a:p>
            <a:pPr marL="17780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Цепочки поставок</a:t>
            </a:r>
          </a:p>
          <a:p>
            <a:pPr marL="17780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Оживление дилерской сети и корпоративных клиентов</a:t>
            </a:r>
          </a:p>
          <a:p>
            <a:pPr marL="177800" indent="-141288">
              <a:spcBef>
                <a:spcPts val="300"/>
              </a:spcBef>
              <a:buClr>
                <a:schemeClr val="dk1"/>
              </a:buClr>
              <a:buSzPts val="1200"/>
              <a:buFont typeface="Calibri"/>
              <a:buChar char="•"/>
            </a:pPr>
            <a:r>
              <a:rPr lang="ru-RU" sz="1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Фокус на наиболее эффективных видом позиционирования и каналах продвижения</a:t>
            </a:r>
          </a:p>
          <a:p>
            <a:pPr lvl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специальных пакетах услуг собран весь успешный опыт преодоления кризисов 1998, 2008 и 2014 годов. Клиенты Ясных Решений успешно выросли и заработали миллиарды долларов в эти кризисы и на выходе из кризисов. </a:t>
            </a:r>
          </a:p>
        </p:txBody>
      </p:sp>
      <p:sp>
        <p:nvSpPr>
          <p:cNvPr id="234" name="Google Shape;234;g11984dcca6d_0_71"/>
          <p:cNvSpPr txBox="1"/>
          <p:nvPr/>
        </p:nvSpPr>
        <p:spPr>
          <a:xfrm>
            <a:off x="4664794" y="1431125"/>
            <a:ext cx="4070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lnSpc>
                <a:spcPct val="90000"/>
              </a:lnSpc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4;g11984dcca6d_0_52">
            <a:extLst>
              <a:ext uri="{FF2B5EF4-FFF2-40B4-BE49-F238E27FC236}">
                <a16:creationId xmlns:a16="http://schemas.microsoft.com/office/drawing/2014/main" id="{CFB3B4D5-2559-4B7E-98DE-9EF9DE0C0D59}"/>
              </a:ext>
            </a:extLst>
          </p:cNvPr>
          <p:cNvSpPr txBox="1"/>
          <p:nvPr/>
        </p:nvSpPr>
        <p:spPr>
          <a:xfrm>
            <a:off x="152458" y="69087"/>
            <a:ext cx="3054976" cy="91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Тактические планы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преодоление </a:t>
            </a:r>
            <a:b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«кризиса санкций»</a:t>
            </a:r>
            <a:endParaRPr lang="ru-RU" sz="2000" b="1" dirty="0">
              <a:latin typeface="Calibri"/>
              <a:ea typeface="Calibri"/>
              <a:cs typeface="Calibri"/>
              <a:sym typeface="Calibri"/>
            </a:endParaRPr>
          </a:p>
          <a:p>
            <a:pPr defTabSz="914378">
              <a:lnSpc>
                <a:spcPct val="90000"/>
              </a:lnSpc>
            </a:pPr>
            <a:endParaRPr lang="ru-RU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000A1C5-65CF-44E1-80A8-B617BDA68CD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876256" y="4869674"/>
            <a:ext cx="87632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29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fld id="{90090650-3D24-472B-A979-3A907873B777}" type="slidenum">
              <a:rPr lang="ru-RU" smtClean="0"/>
              <a:pPr algn="ctr" defTabSz="685800">
                <a:buClrTx/>
                <a:defRPr/>
              </a:pPr>
              <a:t>9</a:t>
            </a:fld>
            <a:endParaRPr lang="ru-RU" sz="1050" kern="1200" dirty="0">
              <a:solidFill>
                <a:prstClr val="white"/>
              </a:solidFill>
              <a:ea typeface="+mn-ea"/>
            </a:endParaRPr>
          </a:p>
        </p:txBody>
      </p:sp>
      <p:grpSp>
        <p:nvGrpSpPr>
          <p:cNvPr id="16" name="组合 313">
            <a:extLst>
              <a:ext uri="{FF2B5EF4-FFF2-40B4-BE49-F238E27FC236}">
                <a16:creationId xmlns:a16="http://schemas.microsoft.com/office/drawing/2014/main" id="{FE3178F1-EEB3-4F5B-B70F-ADF2C9CB9192}"/>
              </a:ext>
            </a:extLst>
          </p:cNvPr>
          <p:cNvGrpSpPr/>
          <p:nvPr/>
        </p:nvGrpSpPr>
        <p:grpSpPr>
          <a:xfrm>
            <a:off x="3999999" y="711465"/>
            <a:ext cx="4853362" cy="5715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236">
              <a:extLst>
                <a:ext uri="{FF2B5EF4-FFF2-40B4-BE49-F238E27FC236}">
                  <a16:creationId xmlns:a16="http://schemas.microsoft.com/office/drawing/2014/main" id="{7E575A7E-0103-46C7-8833-625FE73A832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80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  <p:sp>
          <p:nvSpPr>
            <p:cNvPr id="18" name="椭圆 237">
              <a:extLst>
                <a:ext uri="{FF2B5EF4-FFF2-40B4-BE49-F238E27FC236}">
                  <a16:creationId xmlns:a16="http://schemas.microsoft.com/office/drawing/2014/main" id="{9117DA2B-ABA7-4275-A1DD-D3609483626A}"/>
                </a:ext>
              </a:extLst>
            </p:cNvPr>
            <p:cNvSpPr/>
            <p:nvPr/>
          </p:nvSpPr>
          <p:spPr>
            <a:xfrm>
              <a:off x="340630" y="845677"/>
              <a:ext cx="3919724" cy="35449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none" lIns="18000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ru-RU" altLang="zh-CN" sz="1400" b="1" kern="0" dirty="0">
                  <a:solidFill>
                    <a:schemeClr val="tx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Запуск Штаба преодоления кризиса</a:t>
              </a:r>
            </a:p>
          </p:txBody>
        </p:sp>
      </p:grpSp>
      <p:grpSp>
        <p:nvGrpSpPr>
          <p:cNvPr id="19" name="组合 313">
            <a:extLst>
              <a:ext uri="{FF2B5EF4-FFF2-40B4-BE49-F238E27FC236}">
                <a16:creationId xmlns:a16="http://schemas.microsoft.com/office/drawing/2014/main" id="{E302E437-10FD-49CA-A261-4DE8CB4BA2B6}"/>
              </a:ext>
            </a:extLst>
          </p:cNvPr>
          <p:cNvGrpSpPr/>
          <p:nvPr/>
        </p:nvGrpSpPr>
        <p:grpSpPr>
          <a:xfrm>
            <a:off x="3999999" y="1539478"/>
            <a:ext cx="4853362" cy="5715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236">
              <a:extLst>
                <a:ext uri="{FF2B5EF4-FFF2-40B4-BE49-F238E27FC236}">
                  <a16:creationId xmlns:a16="http://schemas.microsoft.com/office/drawing/2014/main" id="{235B3550-7DE2-4E22-910E-4A528A8A3B8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80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  <p:sp>
          <p:nvSpPr>
            <p:cNvPr id="21" name="椭圆 237">
              <a:extLst>
                <a:ext uri="{FF2B5EF4-FFF2-40B4-BE49-F238E27FC236}">
                  <a16:creationId xmlns:a16="http://schemas.microsoft.com/office/drawing/2014/main" id="{E12CB682-16AF-4900-8828-64271AAD95A7}"/>
                </a:ext>
              </a:extLst>
            </p:cNvPr>
            <p:cNvSpPr/>
            <p:nvPr/>
          </p:nvSpPr>
          <p:spPr>
            <a:xfrm>
              <a:off x="340630" y="845677"/>
              <a:ext cx="3919724" cy="35449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none" lIns="18000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ru-RU" altLang="zh-CN" sz="1400" b="1" kern="0" dirty="0">
                  <a:solidFill>
                    <a:schemeClr val="tx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Модернизация кризисного ассортимента и </a:t>
              </a:r>
            </a:p>
            <a:p>
              <a:pPr defTabSz="914400">
                <a:defRPr/>
              </a:pPr>
              <a:r>
                <a:rPr lang="ru-RU" altLang="zh-CN" sz="1400" b="1" kern="0" dirty="0">
                  <a:solidFill>
                    <a:schemeClr val="tx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коммерческой стратегии</a:t>
              </a:r>
            </a:p>
          </p:txBody>
        </p:sp>
      </p:grpSp>
      <p:grpSp>
        <p:nvGrpSpPr>
          <p:cNvPr id="22" name="组合 313">
            <a:extLst>
              <a:ext uri="{FF2B5EF4-FFF2-40B4-BE49-F238E27FC236}">
                <a16:creationId xmlns:a16="http://schemas.microsoft.com/office/drawing/2014/main" id="{4F058448-9F01-4254-ADBA-83A15F7F909A}"/>
              </a:ext>
            </a:extLst>
          </p:cNvPr>
          <p:cNvGrpSpPr/>
          <p:nvPr/>
        </p:nvGrpSpPr>
        <p:grpSpPr>
          <a:xfrm>
            <a:off x="3999999" y="3124108"/>
            <a:ext cx="4853362" cy="5715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36">
              <a:extLst>
                <a:ext uri="{FF2B5EF4-FFF2-40B4-BE49-F238E27FC236}">
                  <a16:creationId xmlns:a16="http://schemas.microsoft.com/office/drawing/2014/main" id="{EB2E30A8-AB47-4796-A1A9-257967C1134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80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  <p:sp>
          <p:nvSpPr>
            <p:cNvPr id="27" name="椭圆 237">
              <a:extLst>
                <a:ext uri="{FF2B5EF4-FFF2-40B4-BE49-F238E27FC236}">
                  <a16:creationId xmlns:a16="http://schemas.microsoft.com/office/drawing/2014/main" id="{536C6384-4B07-49B4-A11A-83BC92AC309E}"/>
                </a:ext>
              </a:extLst>
            </p:cNvPr>
            <p:cNvSpPr/>
            <p:nvPr/>
          </p:nvSpPr>
          <p:spPr>
            <a:xfrm>
              <a:off x="340630" y="845677"/>
              <a:ext cx="3919724" cy="35449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none" lIns="18000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ru-RU" altLang="zh-CN" sz="1400" b="1" kern="0" dirty="0">
                  <a:solidFill>
                    <a:schemeClr val="tx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Продажи корпоративным клиентам в кризис</a:t>
              </a:r>
            </a:p>
          </p:txBody>
        </p:sp>
      </p:grpSp>
      <p:grpSp>
        <p:nvGrpSpPr>
          <p:cNvPr id="23" name="组合 313">
            <a:extLst>
              <a:ext uri="{FF2B5EF4-FFF2-40B4-BE49-F238E27FC236}">
                <a16:creationId xmlns:a16="http://schemas.microsoft.com/office/drawing/2014/main" id="{AA90E0B5-7CA1-49B9-989D-F6AA2D6FB7EC}"/>
              </a:ext>
            </a:extLst>
          </p:cNvPr>
          <p:cNvGrpSpPr/>
          <p:nvPr/>
        </p:nvGrpSpPr>
        <p:grpSpPr>
          <a:xfrm>
            <a:off x="3999999" y="2297815"/>
            <a:ext cx="4853362" cy="5715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6">
              <a:extLst>
                <a:ext uri="{FF2B5EF4-FFF2-40B4-BE49-F238E27FC236}">
                  <a16:creationId xmlns:a16="http://schemas.microsoft.com/office/drawing/2014/main" id="{B66215B3-D1DD-43A8-9D22-DD5EB2B5DEF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80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  <p:sp>
          <p:nvSpPr>
            <p:cNvPr id="25" name="椭圆 237">
              <a:extLst>
                <a:ext uri="{FF2B5EF4-FFF2-40B4-BE49-F238E27FC236}">
                  <a16:creationId xmlns:a16="http://schemas.microsoft.com/office/drawing/2014/main" id="{164ABB27-3CE8-450F-8E1D-B005A4B2F263}"/>
                </a:ext>
              </a:extLst>
            </p:cNvPr>
            <p:cNvSpPr/>
            <p:nvPr/>
          </p:nvSpPr>
          <p:spPr>
            <a:xfrm>
              <a:off x="340630" y="845677"/>
              <a:ext cx="3919724" cy="35449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none" lIns="18000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ru-RU" altLang="zh-CN" sz="1400" b="1" kern="0" dirty="0"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Запуск новых продуктов: быстро и </a:t>
              </a:r>
            </a:p>
            <a:p>
              <a:pPr defTabSz="914400">
                <a:defRPr/>
              </a:pPr>
              <a:r>
                <a:rPr lang="ru-RU" altLang="zh-CN" sz="1400" b="1" kern="0" dirty="0"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эффективно</a:t>
              </a:r>
              <a:endParaRPr lang="ru-RU" altLang="zh-CN" sz="1400" b="1" kern="0" dirty="0">
                <a:solidFill>
                  <a:schemeClr val="tx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2159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11189</TotalTime>
  <Words>1850</Words>
  <Application>Microsoft Office PowerPoint</Application>
  <PresentationFormat>Экран (16:9)</PresentationFormat>
  <Paragraphs>215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1_Тема Office</vt:lpstr>
      <vt:lpstr>сценарное планирование  в кризис санкций </vt:lpstr>
      <vt:lpstr>Необходимы ясные решения для прибыльного роста?</vt:lpstr>
      <vt:lpstr>Экономический механизм кризиса санкций 2022 и его этапы</vt:lpstr>
      <vt:lpstr>Экономический механизм кризиса санкций 2022 и его этапы</vt:lpstr>
      <vt:lpstr>Экономический механизм кризиса санкций 2022 и его этапы</vt:lpstr>
      <vt:lpstr>Экономический механизм кризиса санкций 2022 и его этапы</vt:lpstr>
      <vt:lpstr>Этапы кризиса через личную реакцию и осмысление, как их пройти</vt:lpstr>
      <vt:lpstr>Программа преодоления кризиса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246</cp:revision>
  <dcterms:created xsi:type="dcterms:W3CDTF">2018-03-10T10:47:32Z</dcterms:created>
  <dcterms:modified xsi:type="dcterms:W3CDTF">2022-04-13T08:18:04Z</dcterms:modified>
</cp:coreProperties>
</file>